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32" r:id="rId3"/>
    <p:sldMasterId id="2147483744" r:id="rId4"/>
  </p:sldMasterIdLst>
  <p:sldIdLst>
    <p:sldId id="256" r:id="rId5"/>
    <p:sldId id="258" r:id="rId6"/>
    <p:sldId id="259" r:id="rId7"/>
    <p:sldId id="260" r:id="rId8"/>
    <p:sldId id="261" r:id="rId9"/>
    <p:sldId id="262" r:id="rId10"/>
    <p:sldId id="263" r:id="rId11"/>
    <p:sldId id="264" r:id="rId12"/>
    <p:sldId id="265" r:id="rId13"/>
    <p:sldId id="266" r:id="rId14"/>
    <p:sldId id="267" r:id="rId15"/>
    <p:sldId id="279" r:id="rId16"/>
    <p:sldId id="268" r:id="rId17"/>
    <p:sldId id="269" r:id="rId18"/>
    <p:sldId id="270" r:id="rId19"/>
    <p:sldId id="271" r:id="rId20"/>
    <p:sldId id="272" r:id="rId21"/>
    <p:sldId id="273" r:id="rId22"/>
    <p:sldId id="274" r:id="rId23"/>
    <p:sldId id="275" r:id="rId24"/>
    <p:sldId id="276" r:id="rId25"/>
    <p:sldId id="281"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p:cViewPr>
        <p:scale>
          <a:sx n="66" d="100"/>
          <a:sy n="66" d="100"/>
        </p:scale>
        <p:origin x="-2940" y="-10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1/16/2017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1/16/2017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1/16/2017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D8BD707-D9CF-40AE-B4C6-C98DA3205C09}" type="datetimeFigureOut">
              <a:rPr lang="en-US" smtClean="0"/>
              <a:pPr/>
              <a:t>1/16/2017</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1/16/2017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D8BD707-D9CF-40AE-B4C6-C98DA3205C09}" type="datetimeFigureOut">
              <a:rPr lang="en-US" smtClean="0"/>
              <a:pPr/>
              <a:t>1/16/2017</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1/16/2017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1.jpg"/>
          <p:cNvPicPr>
            <a:picLocks noChangeAspect="1"/>
          </p:cNvPicPr>
          <p:nvPr/>
        </p:nvPicPr>
        <p:blipFill>
          <a:blip r:embed="rId2" cstate="print"/>
          <a:srcRect l="22530" r="31204"/>
          <a:stretch>
            <a:fillRect/>
          </a:stretch>
        </p:blipFill>
        <p:spPr>
          <a:xfrm rot="16200000" flipV="1">
            <a:off x="3886200" y="1371600"/>
            <a:ext cx="2438400" cy="6858000"/>
          </a:xfrm>
          <a:prstGeom prst="rect">
            <a:avLst/>
          </a:prstGeom>
        </p:spPr>
      </p:pic>
      <p:pic>
        <p:nvPicPr>
          <p:cNvPr id="5" name="Picture 4" descr="1.jpg"/>
          <p:cNvPicPr>
            <a:picLocks noChangeAspect="1"/>
          </p:cNvPicPr>
          <p:nvPr/>
        </p:nvPicPr>
        <p:blipFill>
          <a:blip r:embed="rId3" cstate="print"/>
          <a:srcRect l="7145" t="5556" r="77649" b="61111"/>
          <a:stretch>
            <a:fillRect/>
          </a:stretch>
        </p:blipFill>
        <p:spPr>
          <a:xfrm rot="5400000">
            <a:off x="3086098" y="-2171699"/>
            <a:ext cx="2971801" cy="8229600"/>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 y="990600"/>
            <a:ext cx="7924800" cy="4031873"/>
          </a:xfrm>
          <a:prstGeom prst="rect">
            <a:avLst/>
          </a:prstGeom>
        </p:spPr>
        <p:txBody>
          <a:bodyPr wrap="square">
            <a:spAutoFit/>
          </a:bodyPr>
          <a:lstStyle/>
          <a:p>
            <a:pPr algn="just"/>
            <a:r>
              <a:rPr lang="en-US" sz="1600" dirty="0" smtClean="0">
                <a:latin typeface="Times New Roman" pitchFamily="18" charset="0"/>
                <a:cs typeface="Times New Roman" pitchFamily="18" charset="0"/>
              </a:rPr>
              <a:t>The Diploma in Information Technology is a one year </a:t>
            </a:r>
            <a:r>
              <a:rPr lang="en-US" sz="1600" dirty="0" err="1" smtClean="0">
                <a:latin typeface="Times New Roman" pitchFamily="18" charset="0"/>
                <a:cs typeface="Times New Roman" pitchFamily="18" charset="0"/>
              </a:rPr>
              <a:t>programme</a:t>
            </a:r>
            <a:r>
              <a:rPr lang="en-US" sz="1600" dirty="0" smtClean="0">
                <a:latin typeface="Times New Roman" pitchFamily="18" charset="0"/>
                <a:cs typeface="Times New Roman" pitchFamily="18" charset="0"/>
              </a:rPr>
              <a:t> designed to equip the students with the knowledge of operating system, e-</a:t>
            </a:r>
            <a:r>
              <a:rPr lang="en-US" sz="1600" dirty="0" err="1" smtClean="0">
                <a:latin typeface="Times New Roman" pitchFamily="18" charset="0"/>
                <a:cs typeface="Times New Roman" pitchFamily="18" charset="0"/>
              </a:rPr>
              <a:t>commerce,Internet</a:t>
            </a:r>
            <a:r>
              <a:rPr lang="en-US" sz="1600" dirty="0" smtClean="0">
                <a:latin typeface="Times New Roman" pitchFamily="18" charset="0"/>
                <a:cs typeface="Times New Roman" pitchFamily="18" charset="0"/>
              </a:rPr>
              <a:t> and other fundamental concepts so that it can help the students to enhance their career in this direction.  </a:t>
            </a:r>
          </a:p>
          <a:p>
            <a:pPr algn="just"/>
            <a:r>
              <a:rPr lang="en-US" sz="1600" dirty="0" smtClean="0">
                <a:latin typeface="Times New Roman" pitchFamily="18" charset="0"/>
                <a:cs typeface="Times New Roman" pitchFamily="18" charset="0"/>
              </a:rPr>
              <a:t>This course has been designed not only to emphasize on the academic theories and the practical application of computer science, but also to take into consideration the future development of the computer science discipline. It </a:t>
            </a:r>
            <a:r>
              <a:rPr lang="en-US" sz="1600" dirty="0" err="1" smtClean="0">
                <a:latin typeface="Times New Roman" pitchFamily="18" charset="0"/>
                <a:cs typeface="Times New Roman" pitchFamily="18" charset="0"/>
              </a:rPr>
              <a:t>therefore,covers</a:t>
            </a:r>
            <a:r>
              <a:rPr lang="en-US" sz="1600" dirty="0" smtClean="0">
                <a:latin typeface="Times New Roman" pitchFamily="18" charset="0"/>
                <a:cs typeface="Times New Roman" pitchFamily="18" charset="0"/>
              </a:rPr>
              <a:t> most aspects of Information Technology, System analysis and Software developments.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 :</a:t>
            </a:r>
          </a:p>
          <a:p>
            <a:pPr algn="just">
              <a:buFont typeface="Arial" charset="0"/>
              <a:buChar char="•"/>
            </a:pPr>
            <a:r>
              <a:rPr lang="en-US" sz="1600" dirty="0" smtClean="0">
                <a:latin typeface="Times New Roman" pitchFamily="18" charset="0"/>
                <a:cs typeface="Times New Roman" pitchFamily="18" charset="0"/>
              </a:rPr>
              <a:t>Fundamentals of Computer and OS (Operating System)</a:t>
            </a:r>
          </a:p>
          <a:p>
            <a:pPr algn="just">
              <a:buFont typeface="Arial" charset="0"/>
              <a:buChar char="•"/>
            </a:pPr>
            <a:r>
              <a:rPr lang="en-US" sz="1600" dirty="0" smtClean="0">
                <a:latin typeface="Times New Roman" pitchFamily="18" charset="0"/>
                <a:cs typeface="Times New Roman" pitchFamily="18" charset="0"/>
              </a:rPr>
              <a:t>Adobe PageMaker</a:t>
            </a:r>
          </a:p>
          <a:p>
            <a:pPr algn="just">
              <a:buFont typeface="Arial" charset="0"/>
              <a:buChar char="•"/>
            </a:pPr>
            <a:r>
              <a:rPr lang="en-US" sz="1600" dirty="0" smtClean="0">
                <a:latin typeface="Times New Roman" pitchFamily="18" charset="0"/>
                <a:cs typeface="Times New Roman" pitchFamily="18" charset="0"/>
              </a:rPr>
              <a:t>CorelDraw</a:t>
            </a:r>
          </a:p>
          <a:p>
            <a:pPr algn="just">
              <a:buFont typeface="Arial" charset="0"/>
              <a:buChar char="•"/>
            </a:pPr>
            <a:r>
              <a:rPr lang="en-US" sz="1600" dirty="0" smtClean="0">
                <a:latin typeface="Times New Roman" pitchFamily="18" charset="0"/>
                <a:cs typeface="Times New Roman" pitchFamily="18" charset="0"/>
              </a:rPr>
              <a:t>Adobe Photoshop</a:t>
            </a:r>
          </a:p>
          <a:p>
            <a:pPr algn="just">
              <a:buFont typeface="Arial" charset="0"/>
              <a:buChar char="•"/>
            </a:pPr>
            <a:r>
              <a:rPr lang="en-US" sz="1600" dirty="0" smtClean="0">
                <a:latin typeface="Times New Roman" pitchFamily="18" charset="0"/>
                <a:cs typeface="Times New Roman" pitchFamily="18" charset="0"/>
              </a:rPr>
              <a:t>Computer Programming using C, C++ Language</a:t>
            </a:r>
          </a:p>
          <a:p>
            <a:pPr algn="just">
              <a:buFont typeface="Arial" charset="0"/>
              <a:buChar char="•"/>
            </a:pPr>
            <a:r>
              <a:rPr lang="en-US" sz="1600" dirty="0" smtClean="0">
                <a:latin typeface="Times New Roman" pitchFamily="18" charset="0"/>
                <a:cs typeface="Times New Roman" pitchFamily="18" charset="0"/>
              </a:rPr>
              <a:t>Web Page Designing (HTML, CSS)</a:t>
            </a:r>
          </a:p>
          <a:p>
            <a:pPr algn="just">
              <a:buFont typeface="Arial" charset="0"/>
              <a:buChar char="•"/>
            </a:pPr>
            <a:r>
              <a:rPr lang="en-US" sz="1600" dirty="0" smtClean="0">
                <a:latin typeface="Times New Roman" pitchFamily="18" charset="0"/>
                <a:cs typeface="Times New Roman" pitchFamily="18" charset="0"/>
              </a:rPr>
              <a:t>Flash</a:t>
            </a:r>
          </a:p>
        </p:txBody>
      </p:sp>
      <p:sp>
        <p:nvSpPr>
          <p:cNvPr id="5" name="Rectangle 4"/>
          <p:cNvSpPr/>
          <p:nvPr/>
        </p:nvSpPr>
        <p:spPr>
          <a:xfrm>
            <a:off x="3352800" y="381000"/>
            <a:ext cx="25908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DIT</a:t>
            </a:r>
          </a:p>
        </p:txBody>
      </p:sp>
      <p:pic>
        <p:nvPicPr>
          <p:cNvPr id="8" name="Picture 7" descr="3.jpg"/>
          <p:cNvPicPr>
            <a:picLocks noChangeAspect="1"/>
          </p:cNvPicPr>
          <p:nvPr/>
        </p:nvPicPr>
        <p:blipFill>
          <a:blip r:embed="rId2" cstate="print"/>
          <a:srcRect l="8648" t="16667" r="67722"/>
          <a:stretch>
            <a:fillRect/>
          </a:stretch>
        </p:blipFill>
        <p:spPr>
          <a:xfrm rot="5400000" flipH="1">
            <a:off x="4000500" y="2781300"/>
            <a:ext cx="1219200" cy="5715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4" name="Rectangle 3"/>
          <p:cNvSpPr/>
          <p:nvPr/>
        </p:nvSpPr>
        <p:spPr>
          <a:xfrm>
            <a:off x="457200" y="990600"/>
            <a:ext cx="7924800" cy="4278094"/>
          </a:xfrm>
          <a:prstGeom prst="rect">
            <a:avLst/>
          </a:prstGeom>
        </p:spPr>
        <p:txBody>
          <a:bodyPr wrap="square">
            <a:spAutoFit/>
          </a:bodyPr>
          <a:lstStyle/>
          <a:p>
            <a:pPr algn="just"/>
            <a:r>
              <a:rPr lang="en-US" sz="1600" dirty="0" smtClean="0">
                <a:latin typeface="Times New Roman" pitchFamily="18" charset="0"/>
                <a:cs typeface="Times New Roman" pitchFamily="18" charset="0"/>
              </a:rPr>
              <a:t>Web design is an essential part of everyone may be in any form as social media, entertainment and downloading things for educational purpose in the form of a website. So web designing course gives the real picture of yourself so everybody can get good knowledge about our product or business. Everyone wants a good website and he needs the best website designer to create a website for publicity and this web designing course helps them to create an appropriate website design with designing course.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Fundamentals of Computer and OS (Operating System)</a:t>
            </a:r>
          </a:p>
          <a:p>
            <a:pPr algn="just">
              <a:buFont typeface="Arial" charset="0"/>
              <a:buChar char="•"/>
            </a:pPr>
            <a:r>
              <a:rPr lang="en-US" sz="1600" dirty="0" smtClean="0">
                <a:latin typeface="Times New Roman" pitchFamily="18" charset="0"/>
                <a:cs typeface="Times New Roman" pitchFamily="18" charset="0"/>
              </a:rPr>
              <a:t>Internet and different types of Web Browser</a:t>
            </a:r>
          </a:p>
          <a:p>
            <a:pPr algn="just">
              <a:buFont typeface="Arial" charset="0"/>
              <a:buChar char="•"/>
            </a:pPr>
            <a:r>
              <a:rPr lang="en-US" sz="1600" dirty="0" smtClean="0">
                <a:latin typeface="Times New Roman" pitchFamily="18" charset="0"/>
                <a:cs typeface="Times New Roman" pitchFamily="18" charset="0"/>
              </a:rPr>
              <a:t>HTML, DHTML</a:t>
            </a:r>
          </a:p>
          <a:p>
            <a:pPr algn="just">
              <a:buFont typeface="Arial" charset="0"/>
              <a:buChar char="•"/>
            </a:pPr>
            <a:r>
              <a:rPr lang="en-US" sz="1600" dirty="0" smtClean="0">
                <a:latin typeface="Times New Roman" pitchFamily="18" charset="0"/>
                <a:cs typeface="Times New Roman" pitchFamily="18" charset="0"/>
              </a:rPr>
              <a:t>CSS (Cascading Style Sheet)</a:t>
            </a:r>
          </a:p>
          <a:p>
            <a:pPr algn="just">
              <a:buFont typeface="Arial" charset="0"/>
              <a:buChar char="•"/>
            </a:pPr>
            <a:r>
              <a:rPr lang="en-US" sz="1600" dirty="0" smtClean="0">
                <a:latin typeface="Times New Roman" pitchFamily="18" charset="0"/>
                <a:cs typeface="Times New Roman" pitchFamily="18" charset="0"/>
              </a:rPr>
              <a:t>Flash and Action Script</a:t>
            </a:r>
          </a:p>
          <a:p>
            <a:pPr algn="just">
              <a:buFont typeface="Arial" charset="0"/>
              <a:buChar char="•"/>
            </a:pPr>
            <a:r>
              <a:rPr lang="en-US" sz="1600" dirty="0" smtClean="0">
                <a:latin typeface="Times New Roman" pitchFamily="18" charset="0"/>
                <a:cs typeface="Times New Roman" pitchFamily="18" charset="0"/>
              </a:rPr>
              <a:t>Java Script</a:t>
            </a:r>
          </a:p>
          <a:p>
            <a:pPr algn="just">
              <a:buFont typeface="Arial" charset="0"/>
              <a:buChar char="•"/>
            </a:pPr>
            <a:r>
              <a:rPr lang="en-US" sz="1600" dirty="0" smtClean="0">
                <a:latin typeface="Times New Roman" pitchFamily="18" charset="0"/>
                <a:cs typeface="Times New Roman" pitchFamily="18" charset="0"/>
              </a:rPr>
              <a:t>Front Page</a:t>
            </a:r>
          </a:p>
          <a:p>
            <a:pPr algn="just">
              <a:buFont typeface="Arial" charset="0"/>
              <a:buChar char="•"/>
            </a:pPr>
            <a:r>
              <a:rPr lang="en-US" sz="1600" dirty="0" smtClean="0">
                <a:latin typeface="Times New Roman" pitchFamily="18" charset="0"/>
                <a:cs typeface="Times New Roman" pitchFamily="18" charset="0"/>
              </a:rPr>
              <a:t>Dream Weaver</a:t>
            </a:r>
          </a:p>
          <a:p>
            <a:pPr algn="just">
              <a:buFont typeface="Arial" charset="0"/>
              <a:buChar char="•"/>
            </a:pPr>
            <a:r>
              <a:rPr lang="en-US" sz="1600" dirty="0" smtClean="0">
                <a:latin typeface="Times New Roman" pitchFamily="18" charset="0"/>
                <a:cs typeface="Times New Roman" pitchFamily="18" charset="0"/>
              </a:rPr>
              <a:t>Live Project</a:t>
            </a:r>
          </a:p>
        </p:txBody>
      </p:sp>
      <p:sp>
        <p:nvSpPr>
          <p:cNvPr id="5" name="Rectangle 4"/>
          <p:cNvSpPr/>
          <p:nvPr/>
        </p:nvSpPr>
        <p:spPr>
          <a:xfrm>
            <a:off x="3505200" y="609600"/>
            <a:ext cx="27432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DWD</a:t>
            </a:r>
          </a:p>
        </p:txBody>
      </p:sp>
      <p:pic>
        <p:nvPicPr>
          <p:cNvPr id="6" name="Picture 5" descr="8.jpg"/>
          <p:cNvPicPr>
            <a:picLocks noChangeAspect="1"/>
          </p:cNvPicPr>
          <p:nvPr/>
        </p:nvPicPr>
        <p:blipFill>
          <a:blip r:embed="rId2" cstate="print"/>
          <a:srcRect l="11147" t="18889" r="65541"/>
          <a:stretch>
            <a:fillRect/>
          </a:stretch>
        </p:blipFill>
        <p:spPr>
          <a:xfrm rot="16200000">
            <a:off x="4305300" y="2247900"/>
            <a:ext cx="1904999" cy="6248399"/>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7924800" cy="4524315"/>
          </a:xfrm>
          <a:prstGeom prst="rect">
            <a:avLst/>
          </a:prstGeom>
        </p:spPr>
        <p:txBody>
          <a:bodyPr wrap="square">
            <a:spAutoFit/>
          </a:bodyPr>
          <a:lstStyle/>
          <a:p>
            <a:pPr algn="just"/>
            <a:r>
              <a:rPr lang="en-US" sz="1600" dirty="0" smtClean="0">
                <a:latin typeface="Times New Roman" pitchFamily="18" charset="0"/>
                <a:cs typeface="Times New Roman" pitchFamily="18" charset="0"/>
              </a:rPr>
              <a:t>Everybody loves to see animation and enjoy their effects but this multimedia course at DICE, a trusted Multimedia Institute to train you, creates your own animations and many other multimedia effects anybody ever has thought. Our course in multimedia aims to bring out the artistic designer in you who has mastered various software packages in multimedia like modeling, animation and many more. Through this course you are ready to surprise the crowd with astonishing animated creations.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Fundamentals of Computer and OS (Operating System)</a:t>
            </a:r>
          </a:p>
          <a:p>
            <a:pPr algn="just">
              <a:buFont typeface="Arial" charset="0"/>
              <a:buChar char="•"/>
            </a:pPr>
            <a:r>
              <a:rPr lang="en-US" sz="1600" dirty="0" smtClean="0">
                <a:latin typeface="Times New Roman" pitchFamily="18" charset="0"/>
                <a:cs typeface="Times New Roman" pitchFamily="18" charset="0"/>
              </a:rPr>
              <a:t>Adobe Photoshop</a:t>
            </a:r>
          </a:p>
          <a:p>
            <a:pPr algn="just">
              <a:buFont typeface="Arial" charset="0"/>
              <a:buChar char="•"/>
            </a:pPr>
            <a:r>
              <a:rPr lang="en-US" sz="1600" dirty="0" smtClean="0">
                <a:latin typeface="Times New Roman" pitchFamily="18" charset="0"/>
                <a:cs typeface="Times New Roman" pitchFamily="18" charset="0"/>
              </a:rPr>
              <a:t>CorelDraw</a:t>
            </a:r>
          </a:p>
          <a:p>
            <a:pPr algn="just">
              <a:buFont typeface="Arial" charset="0"/>
              <a:buChar char="•"/>
            </a:pPr>
            <a:r>
              <a:rPr lang="en-US" sz="1600" dirty="0" smtClean="0">
                <a:latin typeface="Times New Roman" pitchFamily="18" charset="0"/>
                <a:cs typeface="Times New Roman" pitchFamily="18" charset="0"/>
              </a:rPr>
              <a:t>Adobe Illustrator</a:t>
            </a:r>
          </a:p>
          <a:p>
            <a:pPr algn="just">
              <a:buFont typeface="Arial" charset="0"/>
              <a:buChar char="•"/>
            </a:pPr>
            <a:r>
              <a:rPr lang="en-US" sz="1600" dirty="0" smtClean="0">
                <a:latin typeface="Times New Roman" pitchFamily="18" charset="0"/>
                <a:cs typeface="Times New Roman" pitchFamily="18" charset="0"/>
              </a:rPr>
              <a:t>Adobe in Design</a:t>
            </a:r>
          </a:p>
          <a:p>
            <a:pPr algn="just">
              <a:buFont typeface="Arial" charset="0"/>
              <a:buChar char="•"/>
            </a:pPr>
            <a:r>
              <a:rPr lang="en-US" sz="1600" dirty="0" smtClean="0">
                <a:latin typeface="Times New Roman" pitchFamily="18" charset="0"/>
                <a:cs typeface="Times New Roman" pitchFamily="18" charset="0"/>
              </a:rPr>
              <a:t>Adobe Flash</a:t>
            </a:r>
          </a:p>
          <a:p>
            <a:pPr algn="just">
              <a:buFont typeface="Arial" charset="0"/>
              <a:buChar char="•"/>
            </a:pPr>
            <a:r>
              <a:rPr lang="en-US" sz="1600" dirty="0" smtClean="0">
                <a:latin typeface="Times New Roman" pitchFamily="18" charset="0"/>
                <a:cs typeface="Times New Roman" pitchFamily="18" charset="0"/>
              </a:rPr>
              <a:t>Adobe Premiere</a:t>
            </a:r>
          </a:p>
          <a:p>
            <a:pPr algn="just">
              <a:buFont typeface="Arial" charset="0"/>
              <a:buChar char="•"/>
            </a:pPr>
            <a:r>
              <a:rPr lang="en-US" sz="1600" dirty="0" smtClean="0">
                <a:latin typeface="Times New Roman" pitchFamily="18" charset="0"/>
                <a:cs typeface="Times New Roman" pitchFamily="18" charset="0"/>
              </a:rPr>
              <a:t>Adobe Dreamweaver</a:t>
            </a:r>
          </a:p>
          <a:p>
            <a:pPr algn="just">
              <a:buFont typeface="Arial" charset="0"/>
              <a:buChar char="•"/>
            </a:pPr>
            <a:r>
              <a:rPr lang="en-US" sz="1600" dirty="0" smtClean="0">
                <a:latin typeface="Times New Roman" pitchFamily="18" charset="0"/>
                <a:cs typeface="Times New Roman" pitchFamily="18" charset="0"/>
              </a:rPr>
              <a:t>Adobe After Effect</a:t>
            </a:r>
          </a:p>
          <a:p>
            <a:pPr algn="just">
              <a:buFont typeface="Arial" charset="0"/>
              <a:buChar char="•"/>
            </a:pPr>
            <a:r>
              <a:rPr lang="en-US" sz="1600" dirty="0" smtClean="0">
                <a:latin typeface="Times New Roman" pitchFamily="18" charset="0"/>
                <a:cs typeface="Times New Roman" pitchFamily="18" charset="0"/>
              </a:rPr>
              <a:t>3Ds Max</a:t>
            </a:r>
          </a:p>
        </p:txBody>
      </p:sp>
      <p:sp>
        <p:nvSpPr>
          <p:cNvPr id="5" name="Rectangle 4"/>
          <p:cNvSpPr/>
          <p:nvPr/>
        </p:nvSpPr>
        <p:spPr>
          <a:xfrm>
            <a:off x="3429000" y="533400"/>
            <a:ext cx="27432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DMA</a:t>
            </a:r>
          </a:p>
        </p:txBody>
      </p:sp>
      <p:pic>
        <p:nvPicPr>
          <p:cNvPr id="6" name="Picture 5" descr="9.jpg"/>
          <p:cNvPicPr>
            <a:picLocks noChangeAspect="1"/>
          </p:cNvPicPr>
          <p:nvPr/>
        </p:nvPicPr>
        <p:blipFill>
          <a:blip r:embed="rId2" cstate="print"/>
          <a:srcRect l="11433" t="8889" r="63884" b="17778"/>
          <a:stretch>
            <a:fillRect/>
          </a:stretch>
        </p:blipFill>
        <p:spPr>
          <a:xfrm rot="16200000">
            <a:off x="4775200" y="2311400"/>
            <a:ext cx="1803400" cy="6172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 y="990600"/>
            <a:ext cx="7924800" cy="4278094"/>
          </a:xfrm>
          <a:prstGeom prst="rect">
            <a:avLst/>
          </a:prstGeom>
        </p:spPr>
        <p:txBody>
          <a:bodyPr wrap="square">
            <a:spAutoFit/>
          </a:bodyPr>
          <a:lstStyle/>
          <a:p>
            <a:pPr algn="just"/>
            <a:r>
              <a:rPr lang="en-US" sz="1600" dirty="0" smtClean="0">
                <a:latin typeface="Times New Roman" pitchFamily="18" charset="0"/>
                <a:cs typeface="Times New Roman" pitchFamily="18" charset="0"/>
              </a:rPr>
              <a:t>Advance Diploma in Multimedia Animation is diploma based course. The </a:t>
            </a:r>
            <a:r>
              <a:rPr lang="en-US" sz="1600" dirty="0" err="1" smtClean="0">
                <a:latin typeface="Times New Roman" pitchFamily="18" charset="0"/>
                <a:cs typeface="Times New Roman" pitchFamily="18" charset="0"/>
              </a:rPr>
              <a:t>programme</a:t>
            </a:r>
            <a:r>
              <a:rPr lang="en-US" sz="1600" dirty="0" smtClean="0">
                <a:latin typeface="Times New Roman" pitchFamily="18" charset="0"/>
                <a:cs typeface="Times New Roman" pitchFamily="18" charset="0"/>
              </a:rPr>
              <a:t> helps to produce full-fledged animation professionals with the skills and confidence to build a rewarding career in the field. The </a:t>
            </a:r>
            <a:r>
              <a:rPr lang="en-US" sz="1600" dirty="0" err="1" smtClean="0">
                <a:latin typeface="Times New Roman" pitchFamily="18" charset="0"/>
                <a:cs typeface="Times New Roman" pitchFamily="18" charset="0"/>
              </a:rPr>
              <a:t>programme</a:t>
            </a:r>
            <a:r>
              <a:rPr lang="en-US" sz="1600" dirty="0" smtClean="0">
                <a:latin typeface="Times New Roman" pitchFamily="18" charset="0"/>
                <a:cs typeface="Times New Roman" pitchFamily="18" charset="0"/>
              </a:rPr>
              <a:t> will train students in the latest industry relevant modules using technical education tools.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Fundamentals of Computer and OS (Operating System)</a:t>
            </a:r>
          </a:p>
          <a:p>
            <a:pPr algn="just">
              <a:buFont typeface="Arial" charset="0"/>
              <a:buChar char="•"/>
            </a:pPr>
            <a:r>
              <a:rPr lang="en-US" sz="1600" dirty="0" smtClean="0">
                <a:latin typeface="Times New Roman" pitchFamily="18" charset="0"/>
                <a:cs typeface="Times New Roman" pitchFamily="18" charset="0"/>
              </a:rPr>
              <a:t>Internet and different types of Web Browser</a:t>
            </a:r>
          </a:p>
          <a:p>
            <a:pPr algn="just">
              <a:buFont typeface="Arial" charset="0"/>
              <a:buChar char="•"/>
            </a:pPr>
            <a:r>
              <a:rPr lang="en-US" sz="1600" dirty="0" smtClean="0">
                <a:latin typeface="Times New Roman" pitchFamily="18" charset="0"/>
                <a:cs typeface="Times New Roman" pitchFamily="18" charset="0"/>
              </a:rPr>
              <a:t>HTML, DHTML, CSS (Cascading Style sheet)</a:t>
            </a:r>
          </a:p>
          <a:p>
            <a:pPr algn="just">
              <a:buFont typeface="Arial" charset="0"/>
              <a:buChar char="•"/>
            </a:pPr>
            <a:r>
              <a:rPr lang="en-US" sz="1600" dirty="0" smtClean="0">
                <a:latin typeface="Times New Roman" pitchFamily="18" charset="0"/>
                <a:cs typeface="Times New Roman" pitchFamily="18" charset="0"/>
              </a:rPr>
              <a:t>Flash and Action Script, Java Script</a:t>
            </a:r>
          </a:p>
          <a:p>
            <a:pPr algn="just">
              <a:buFont typeface="Arial" charset="0"/>
              <a:buChar char="•"/>
            </a:pPr>
            <a:r>
              <a:rPr lang="en-US" sz="1600" dirty="0" smtClean="0">
                <a:latin typeface="Times New Roman" pitchFamily="18" charset="0"/>
                <a:cs typeface="Times New Roman" pitchFamily="18" charset="0"/>
              </a:rPr>
              <a:t>Dream Weaver</a:t>
            </a:r>
          </a:p>
          <a:p>
            <a:pPr algn="just">
              <a:buFont typeface="Arial" charset="0"/>
              <a:buChar char="•"/>
            </a:pPr>
            <a:r>
              <a:rPr lang="en-US" sz="1600" dirty="0" smtClean="0">
                <a:latin typeface="Times New Roman" pitchFamily="18" charset="0"/>
                <a:cs typeface="Times New Roman" pitchFamily="18" charset="0"/>
              </a:rPr>
              <a:t>Google </a:t>
            </a:r>
            <a:r>
              <a:rPr lang="en-US" sz="1600" dirty="0" err="1" smtClean="0">
                <a:latin typeface="Times New Roman" pitchFamily="18" charset="0"/>
                <a:cs typeface="Times New Roman" pitchFamily="18" charset="0"/>
              </a:rPr>
              <a:t>Sketchup</a:t>
            </a:r>
            <a:endParaRPr lang="en-US" sz="1600" dirty="0" smtClean="0">
              <a:latin typeface="Times New Roman" pitchFamily="18" charset="0"/>
              <a:cs typeface="Times New Roman" pitchFamily="18" charset="0"/>
            </a:endParaRPr>
          </a:p>
          <a:p>
            <a:pPr algn="just">
              <a:buFont typeface="Arial" charset="0"/>
              <a:buChar char="•"/>
            </a:pPr>
            <a:r>
              <a:rPr lang="en-US" sz="1600" dirty="0" smtClean="0">
                <a:latin typeface="Times New Roman" pitchFamily="18" charset="0"/>
                <a:cs typeface="Times New Roman" pitchFamily="18" charset="0"/>
              </a:rPr>
              <a:t>2D Animation Post Production</a:t>
            </a:r>
          </a:p>
          <a:p>
            <a:pPr algn="just">
              <a:buFont typeface="Arial" charset="0"/>
              <a:buChar char="•"/>
            </a:pPr>
            <a:r>
              <a:rPr lang="en-US" sz="1600" dirty="0" smtClean="0">
                <a:latin typeface="Times New Roman" pitchFamily="18" charset="0"/>
                <a:cs typeface="Times New Roman" pitchFamily="18" charset="0"/>
              </a:rPr>
              <a:t>3Ds Max with V – Ray</a:t>
            </a:r>
          </a:p>
          <a:p>
            <a:pPr algn="just">
              <a:buFont typeface="Arial" charset="0"/>
              <a:buChar char="•"/>
            </a:pPr>
            <a:r>
              <a:rPr lang="en-US" sz="1600" dirty="0" smtClean="0">
                <a:latin typeface="Times New Roman" pitchFamily="18" charset="0"/>
                <a:cs typeface="Times New Roman" pitchFamily="18" charset="0"/>
              </a:rPr>
              <a:t>Adobe Audition</a:t>
            </a:r>
          </a:p>
          <a:p>
            <a:pPr algn="just">
              <a:buFont typeface="Arial" charset="0"/>
              <a:buChar char="•"/>
            </a:pPr>
            <a:r>
              <a:rPr lang="en-US" sz="1600" dirty="0" smtClean="0">
                <a:latin typeface="Times New Roman" pitchFamily="18" charset="0"/>
                <a:cs typeface="Times New Roman" pitchFamily="18" charset="0"/>
              </a:rPr>
              <a:t>Sound Forge</a:t>
            </a:r>
          </a:p>
          <a:p>
            <a:pPr algn="just"/>
            <a:endParaRPr lang="en-US" sz="1600" dirty="0" smtClean="0">
              <a:latin typeface="Times New Roman" pitchFamily="18" charset="0"/>
              <a:cs typeface="Times New Roman" pitchFamily="18" charset="0"/>
            </a:endParaRPr>
          </a:p>
        </p:txBody>
      </p:sp>
      <p:sp>
        <p:nvSpPr>
          <p:cNvPr id="5" name="Rectangle 4"/>
          <p:cNvSpPr/>
          <p:nvPr/>
        </p:nvSpPr>
        <p:spPr>
          <a:xfrm>
            <a:off x="3505200" y="457200"/>
            <a:ext cx="29718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ADMA</a:t>
            </a:r>
          </a:p>
        </p:txBody>
      </p:sp>
      <p:pic>
        <p:nvPicPr>
          <p:cNvPr id="6" name="Picture 5" descr="10.jpg"/>
          <p:cNvPicPr>
            <a:picLocks noChangeAspect="1"/>
          </p:cNvPicPr>
          <p:nvPr/>
        </p:nvPicPr>
        <p:blipFill>
          <a:blip r:embed="rId2" cstate="print"/>
          <a:srcRect l="10103" t="17778" r="64777" b="7777"/>
          <a:stretch>
            <a:fillRect/>
          </a:stretch>
        </p:blipFill>
        <p:spPr>
          <a:xfrm rot="16200000">
            <a:off x="4558553" y="2070847"/>
            <a:ext cx="1752600" cy="690730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7924800" cy="3293209"/>
          </a:xfrm>
          <a:prstGeom prst="rect">
            <a:avLst/>
          </a:prstGeom>
        </p:spPr>
        <p:txBody>
          <a:bodyPr wrap="square">
            <a:spAutoFit/>
          </a:bodyPr>
          <a:lstStyle/>
          <a:p>
            <a:pPr algn="just"/>
            <a:r>
              <a:rPr lang="en-US" sz="1600" dirty="0" smtClean="0">
                <a:latin typeface="Times New Roman" pitchFamily="18" charset="0"/>
                <a:cs typeface="Times New Roman" pitchFamily="18" charset="0"/>
              </a:rPr>
              <a:t>Visual effects today, play a key role in feature films, television </a:t>
            </a:r>
            <a:r>
              <a:rPr lang="en-US" sz="1600" dirty="0" err="1" smtClean="0">
                <a:latin typeface="Times New Roman" pitchFamily="18" charset="0"/>
                <a:cs typeface="Times New Roman" pitchFamily="18" charset="0"/>
              </a:rPr>
              <a:t>programmes</a:t>
            </a:r>
            <a:r>
              <a:rPr lang="en-US" sz="1600" dirty="0" smtClean="0">
                <a:latin typeface="Times New Roman" pitchFamily="18" charset="0"/>
                <a:cs typeface="Times New Roman" pitchFamily="18" charset="0"/>
              </a:rPr>
              <a:t>, animations, video games, commercial and almost in all forms of entertainment. This fast growing industry demands trained and skilled VFX artists who can work on national and international projects and bring the Director’s vision to life.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Adobe Photoshop</a:t>
            </a:r>
          </a:p>
          <a:p>
            <a:pPr algn="just">
              <a:buFont typeface="Arial" charset="0"/>
              <a:buChar char="•"/>
            </a:pPr>
            <a:r>
              <a:rPr lang="en-US" sz="1600" dirty="0" smtClean="0">
                <a:latin typeface="Times New Roman" pitchFamily="18" charset="0"/>
                <a:cs typeface="Times New Roman" pitchFamily="18" charset="0"/>
              </a:rPr>
              <a:t>AutoCAD</a:t>
            </a:r>
          </a:p>
          <a:p>
            <a:pPr algn="just">
              <a:buFont typeface="Arial" charset="0"/>
              <a:buChar char="•"/>
            </a:pPr>
            <a:r>
              <a:rPr lang="en-US" sz="1600" dirty="0" smtClean="0">
                <a:latin typeface="Times New Roman" pitchFamily="18" charset="0"/>
                <a:cs typeface="Times New Roman" pitchFamily="18" charset="0"/>
              </a:rPr>
              <a:t>Google </a:t>
            </a:r>
            <a:r>
              <a:rPr lang="en-US" sz="1600" dirty="0" err="1" smtClean="0">
                <a:latin typeface="Times New Roman" pitchFamily="18" charset="0"/>
                <a:cs typeface="Times New Roman" pitchFamily="18" charset="0"/>
              </a:rPr>
              <a:t>Sketchup</a:t>
            </a:r>
            <a:r>
              <a:rPr lang="en-US" sz="1600" dirty="0" smtClean="0">
                <a:latin typeface="Times New Roman" pitchFamily="18" charset="0"/>
                <a:cs typeface="Times New Roman" pitchFamily="18" charset="0"/>
              </a:rPr>
              <a:t> </a:t>
            </a:r>
          </a:p>
          <a:p>
            <a:pPr algn="just">
              <a:buFont typeface="Arial" charset="0"/>
              <a:buChar char="•"/>
            </a:pPr>
            <a:r>
              <a:rPr lang="en-US" sz="1600" dirty="0" smtClean="0">
                <a:latin typeface="Times New Roman" pitchFamily="18" charset="0"/>
                <a:cs typeface="Times New Roman" pitchFamily="18" charset="0"/>
              </a:rPr>
              <a:t>3Ds Max</a:t>
            </a:r>
          </a:p>
          <a:p>
            <a:pPr algn="just">
              <a:buFont typeface="Arial" charset="0"/>
              <a:buChar char="•"/>
            </a:pPr>
            <a:r>
              <a:rPr lang="en-US" sz="1600" dirty="0" smtClean="0">
                <a:latin typeface="Times New Roman" pitchFamily="18" charset="0"/>
                <a:cs typeface="Times New Roman" pitchFamily="18" charset="0"/>
              </a:rPr>
              <a:t>Adobe After Effect</a:t>
            </a:r>
          </a:p>
          <a:p>
            <a:pPr algn="just">
              <a:buFont typeface="Arial" charset="0"/>
              <a:buChar char="•"/>
            </a:pPr>
            <a:r>
              <a:rPr lang="en-US" sz="1600" dirty="0" smtClean="0">
                <a:latin typeface="Times New Roman" pitchFamily="18" charset="0"/>
                <a:cs typeface="Times New Roman" pitchFamily="18" charset="0"/>
              </a:rPr>
              <a:t>Adobe Premier </a:t>
            </a:r>
          </a:p>
          <a:p>
            <a:pPr algn="just">
              <a:buFont typeface="Arial" charset="0"/>
              <a:buChar char="•"/>
            </a:pPr>
            <a:r>
              <a:rPr lang="en-US" sz="1600" dirty="0" smtClean="0">
                <a:latin typeface="Times New Roman" pitchFamily="18" charset="0"/>
                <a:cs typeface="Times New Roman" pitchFamily="18" charset="0"/>
              </a:rPr>
              <a:t>Sound Forge</a:t>
            </a:r>
          </a:p>
        </p:txBody>
      </p:sp>
      <p:sp>
        <p:nvSpPr>
          <p:cNvPr id="5" name="Rectangle 4"/>
          <p:cNvSpPr/>
          <p:nvPr/>
        </p:nvSpPr>
        <p:spPr>
          <a:xfrm>
            <a:off x="3581400" y="533400"/>
            <a:ext cx="26670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VFX</a:t>
            </a:r>
          </a:p>
        </p:txBody>
      </p:sp>
      <p:pic>
        <p:nvPicPr>
          <p:cNvPr id="6" name="Picture 5" descr="11.jpg"/>
          <p:cNvPicPr>
            <a:picLocks noChangeAspect="1"/>
          </p:cNvPicPr>
          <p:nvPr/>
        </p:nvPicPr>
        <p:blipFill>
          <a:blip r:embed="rId2" cstate="print"/>
          <a:srcRect l="8170" t="5556" r="67309" b="14444"/>
          <a:stretch>
            <a:fillRect/>
          </a:stretch>
        </p:blipFill>
        <p:spPr>
          <a:xfrm rot="16200000">
            <a:off x="4379264" y="1488137"/>
            <a:ext cx="1828800" cy="677732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 y="990600"/>
            <a:ext cx="7924800" cy="3785652"/>
          </a:xfrm>
          <a:prstGeom prst="rect">
            <a:avLst/>
          </a:prstGeom>
        </p:spPr>
        <p:txBody>
          <a:bodyPr wrap="square">
            <a:spAutoFit/>
          </a:bodyPr>
          <a:lstStyle/>
          <a:p>
            <a:pPr algn="just"/>
            <a:r>
              <a:rPr lang="en-US" sz="1600" dirty="0" smtClean="0">
                <a:latin typeface="Times New Roman" pitchFamily="18" charset="0"/>
                <a:cs typeface="Times New Roman" pitchFamily="18" charset="0"/>
              </a:rPr>
              <a:t>This Accounts Course trains you in the latest accounting techniques. The curriculum is designed to prepare you for critical challenges and demands of the IT industry. It is suitable for Non-I.T. graduates or undergraduates, and finance or accounts professionals, who want to build a successful career in the corporate sector.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Fundamentals of Computer and OS (Operating System)</a:t>
            </a:r>
          </a:p>
          <a:p>
            <a:pPr algn="just">
              <a:buFont typeface="Arial" charset="0"/>
              <a:buChar char="•"/>
            </a:pPr>
            <a:r>
              <a:rPr lang="en-US" sz="1600" dirty="0" smtClean="0">
                <a:latin typeface="Times New Roman" pitchFamily="18" charset="0"/>
                <a:cs typeface="Times New Roman" pitchFamily="18" charset="0"/>
              </a:rPr>
              <a:t>Ms-Office (Ms-Word, Ms-Excel, Ms-Power Point, Ms-Access)</a:t>
            </a:r>
          </a:p>
          <a:p>
            <a:pPr algn="just">
              <a:buFont typeface="Arial" charset="0"/>
              <a:buChar char="•"/>
            </a:pPr>
            <a:r>
              <a:rPr lang="en-US" sz="1600" dirty="0" smtClean="0">
                <a:latin typeface="Times New Roman" pitchFamily="18" charset="0"/>
                <a:cs typeface="Times New Roman" pitchFamily="18" charset="0"/>
              </a:rPr>
              <a:t>Internet and Web Browser</a:t>
            </a:r>
          </a:p>
          <a:p>
            <a:pPr algn="just">
              <a:buFont typeface="Arial" charset="0"/>
              <a:buChar char="•"/>
            </a:pPr>
            <a:r>
              <a:rPr lang="en-US" sz="1600" dirty="0" smtClean="0">
                <a:latin typeface="Times New Roman" pitchFamily="18" charset="0"/>
                <a:cs typeface="Times New Roman" pitchFamily="18" charset="0"/>
              </a:rPr>
              <a:t>Advance Excel</a:t>
            </a:r>
          </a:p>
          <a:p>
            <a:pPr algn="just">
              <a:buFont typeface="Arial" charset="0"/>
              <a:buChar char="•"/>
            </a:pPr>
            <a:r>
              <a:rPr lang="en-US" sz="1600" dirty="0" smtClean="0">
                <a:latin typeface="Times New Roman" pitchFamily="18" charset="0"/>
                <a:cs typeface="Times New Roman" pitchFamily="18" charset="0"/>
              </a:rPr>
              <a:t>Tally 9.0/ERP 9</a:t>
            </a:r>
          </a:p>
          <a:p>
            <a:pPr lvl="1" algn="just">
              <a:buFont typeface="Arial" charset="0"/>
              <a:buChar char="•"/>
            </a:pPr>
            <a:r>
              <a:rPr lang="en-US" sz="1600" dirty="0" smtClean="0">
                <a:latin typeface="Times New Roman" pitchFamily="18" charset="0"/>
                <a:cs typeface="Times New Roman" pitchFamily="18" charset="0"/>
              </a:rPr>
              <a:t>Manual with inventory</a:t>
            </a:r>
          </a:p>
          <a:p>
            <a:pPr lvl="1" algn="just">
              <a:buFont typeface="Arial" charset="0"/>
              <a:buChar char="•"/>
            </a:pPr>
            <a:r>
              <a:rPr lang="en-US" sz="1600" dirty="0" smtClean="0">
                <a:latin typeface="Times New Roman" pitchFamily="18" charset="0"/>
                <a:cs typeface="Times New Roman" pitchFamily="18" charset="0"/>
              </a:rPr>
              <a:t>Taxation</a:t>
            </a:r>
          </a:p>
          <a:p>
            <a:pPr lvl="1" algn="just">
              <a:buFont typeface="Arial" charset="0"/>
              <a:buChar char="•"/>
            </a:pPr>
            <a:r>
              <a:rPr lang="en-US" sz="1600" dirty="0" smtClean="0">
                <a:latin typeface="Times New Roman" pitchFamily="18" charset="0"/>
                <a:cs typeface="Times New Roman" pitchFamily="18" charset="0"/>
              </a:rPr>
              <a:t>Pay Roll and Excise</a:t>
            </a:r>
          </a:p>
          <a:p>
            <a:pPr algn="just">
              <a:buFont typeface="Arial" charset="0"/>
              <a:buChar char="•"/>
            </a:pPr>
            <a:r>
              <a:rPr lang="en-US" sz="1600" dirty="0" smtClean="0">
                <a:latin typeface="Times New Roman" pitchFamily="18" charset="0"/>
                <a:cs typeface="Times New Roman" pitchFamily="18" charset="0"/>
              </a:rPr>
              <a:t>Busy Software</a:t>
            </a:r>
          </a:p>
        </p:txBody>
      </p:sp>
      <p:sp>
        <p:nvSpPr>
          <p:cNvPr id="5" name="Rectangle 4"/>
          <p:cNvSpPr/>
          <p:nvPr/>
        </p:nvSpPr>
        <p:spPr>
          <a:xfrm>
            <a:off x="3352800" y="457200"/>
            <a:ext cx="26670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:DAFA</a:t>
            </a:r>
          </a:p>
        </p:txBody>
      </p:sp>
      <p:pic>
        <p:nvPicPr>
          <p:cNvPr id="6" name="Picture 5" descr="12.jpg"/>
          <p:cNvPicPr>
            <a:picLocks noChangeAspect="1"/>
          </p:cNvPicPr>
          <p:nvPr/>
        </p:nvPicPr>
        <p:blipFill>
          <a:blip r:embed="rId2" cstate="print"/>
          <a:srcRect l="8215" t="17778" r="66416" b="4444"/>
          <a:stretch>
            <a:fillRect/>
          </a:stretch>
        </p:blipFill>
        <p:spPr>
          <a:xfrm rot="16200000">
            <a:off x="4661647" y="2348753"/>
            <a:ext cx="1524000" cy="627529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7924800" cy="4524315"/>
          </a:xfrm>
          <a:prstGeom prst="rect">
            <a:avLst/>
          </a:prstGeom>
        </p:spPr>
        <p:txBody>
          <a:bodyPr wrap="square">
            <a:spAutoFit/>
          </a:bodyPr>
          <a:lstStyle/>
          <a:p>
            <a:pPr algn="just"/>
            <a:r>
              <a:rPr lang="en-US" sz="1600" dirty="0" smtClean="0">
                <a:latin typeface="Times New Roman" pitchFamily="18" charset="0"/>
                <a:cs typeface="Times New Roman" pitchFamily="18" charset="0"/>
              </a:rPr>
              <a:t>The Diploma in Software Development is most suitable for those wanting to enter the IT industry with the intention of establishing a career in programming or database development capacity.</a:t>
            </a:r>
          </a:p>
          <a:p>
            <a:pPr algn="just"/>
            <a:r>
              <a:rPr lang="en-US" sz="1600" dirty="0" smtClean="0">
                <a:latin typeface="Times New Roman" pitchFamily="18" charset="0"/>
                <a:cs typeface="Times New Roman" pitchFamily="18" charset="0"/>
              </a:rPr>
              <a:t>Aided by strong learning in a number of applications as well as practical simulations in typical work force project teams, this qualification is the perfect spearhead into a full fledged career in programming.</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Introduction to Information Technology</a:t>
            </a:r>
          </a:p>
          <a:p>
            <a:pPr algn="just">
              <a:buFont typeface="Arial" charset="0"/>
              <a:buChar char="•"/>
            </a:pPr>
            <a:r>
              <a:rPr lang="en-US" sz="1600" dirty="0" smtClean="0">
                <a:latin typeface="Times New Roman" pitchFamily="18" charset="0"/>
                <a:cs typeface="Times New Roman" pitchFamily="18" charset="0"/>
              </a:rPr>
              <a:t>Programming in C</a:t>
            </a:r>
          </a:p>
          <a:p>
            <a:pPr algn="just">
              <a:buFont typeface="Arial" charset="0"/>
              <a:buChar char="•"/>
            </a:pPr>
            <a:r>
              <a:rPr lang="en-US" sz="1600" dirty="0" smtClean="0">
                <a:latin typeface="Times New Roman" pitchFamily="18" charset="0"/>
                <a:cs typeface="Times New Roman" pitchFamily="18" charset="0"/>
              </a:rPr>
              <a:t>Programming in C</a:t>
            </a:r>
            <a:r>
              <a:rPr lang="en-US" sz="1600" baseline="30000" dirty="0" smtClean="0">
                <a:latin typeface="Times New Roman" pitchFamily="18" charset="0"/>
                <a:cs typeface="Times New Roman" pitchFamily="18" charset="0"/>
              </a:rPr>
              <a:t>++</a:t>
            </a:r>
          </a:p>
          <a:p>
            <a:pPr algn="just">
              <a:buFont typeface="Arial" charset="0"/>
              <a:buChar char="•"/>
            </a:pPr>
            <a:r>
              <a:rPr lang="en-US" sz="1600" dirty="0" smtClean="0">
                <a:latin typeface="Times New Roman" pitchFamily="18" charset="0"/>
                <a:cs typeface="Times New Roman" pitchFamily="18" charset="0"/>
              </a:rPr>
              <a:t>Visual Basic </a:t>
            </a:r>
          </a:p>
          <a:p>
            <a:pPr algn="just">
              <a:buFont typeface="Arial" charset="0"/>
              <a:buChar char="•"/>
            </a:pPr>
            <a:r>
              <a:rPr lang="en-US" sz="1600" dirty="0" smtClean="0">
                <a:latin typeface="Times New Roman" pitchFamily="18" charset="0"/>
                <a:cs typeface="Times New Roman" pitchFamily="18" charset="0"/>
              </a:rPr>
              <a:t>The Internet Exposure to E - Commerce</a:t>
            </a:r>
          </a:p>
          <a:p>
            <a:pPr algn="just">
              <a:buFont typeface="Arial" charset="0"/>
              <a:buChar char="•"/>
            </a:pPr>
            <a:r>
              <a:rPr lang="en-US" sz="1600" dirty="0" smtClean="0">
                <a:latin typeface="Times New Roman" pitchFamily="18" charset="0"/>
                <a:cs typeface="Times New Roman" pitchFamily="18" charset="0"/>
              </a:rPr>
              <a:t>Project Management</a:t>
            </a:r>
          </a:p>
          <a:p>
            <a:pPr algn="just">
              <a:buFont typeface="Arial" charset="0"/>
              <a:buChar char="•"/>
            </a:pPr>
            <a:r>
              <a:rPr lang="en-US" sz="1600" dirty="0" smtClean="0">
                <a:latin typeface="Times New Roman" pitchFamily="18" charset="0"/>
                <a:cs typeface="Times New Roman" pitchFamily="18" charset="0"/>
              </a:rPr>
              <a:t>Software Design</a:t>
            </a:r>
          </a:p>
          <a:p>
            <a:pPr algn="just">
              <a:buFont typeface="Arial" charset="0"/>
              <a:buChar char="•"/>
            </a:pPr>
            <a:r>
              <a:rPr lang="en-US" sz="1600" dirty="0" smtClean="0">
                <a:latin typeface="Times New Roman" pitchFamily="18" charset="0"/>
                <a:cs typeface="Times New Roman" pitchFamily="18" charset="0"/>
              </a:rPr>
              <a:t>Java Script</a:t>
            </a:r>
          </a:p>
          <a:p>
            <a:pPr algn="just">
              <a:buFont typeface="Arial" charset="0"/>
              <a:buChar char="•"/>
            </a:pPr>
            <a:r>
              <a:rPr lang="en-US" sz="1600" dirty="0" smtClean="0">
                <a:latin typeface="Times New Roman" pitchFamily="18" charset="0"/>
                <a:cs typeface="Times New Roman" pitchFamily="18" charset="0"/>
              </a:rPr>
              <a:t>Python</a:t>
            </a:r>
          </a:p>
          <a:p>
            <a:pPr algn="just">
              <a:buFont typeface="Arial" charset="0"/>
              <a:buChar char="•"/>
            </a:pPr>
            <a:r>
              <a:rPr lang="en-US" sz="1600" dirty="0" smtClean="0">
                <a:latin typeface="Times New Roman" pitchFamily="18" charset="0"/>
                <a:cs typeface="Times New Roman" pitchFamily="18" charset="0"/>
              </a:rPr>
              <a:t>PHP</a:t>
            </a:r>
          </a:p>
        </p:txBody>
      </p:sp>
      <p:sp>
        <p:nvSpPr>
          <p:cNvPr id="5" name="Rectangle 4"/>
          <p:cNvSpPr/>
          <p:nvPr/>
        </p:nvSpPr>
        <p:spPr>
          <a:xfrm>
            <a:off x="3352800" y="609600"/>
            <a:ext cx="26670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DSD</a:t>
            </a:r>
          </a:p>
        </p:txBody>
      </p:sp>
      <p:pic>
        <p:nvPicPr>
          <p:cNvPr id="6" name="Picture 5" descr="13.jpg"/>
          <p:cNvPicPr>
            <a:picLocks noChangeAspect="1"/>
          </p:cNvPicPr>
          <p:nvPr/>
        </p:nvPicPr>
        <p:blipFill>
          <a:blip r:embed="rId2" cstate="print"/>
          <a:srcRect l="10578" t="6667" r="65162" b="14444"/>
          <a:stretch>
            <a:fillRect/>
          </a:stretch>
        </p:blipFill>
        <p:spPr>
          <a:xfrm rot="16200000">
            <a:off x="4455553" y="2173846"/>
            <a:ext cx="1528293" cy="6781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7924800" cy="3293209"/>
          </a:xfrm>
          <a:prstGeom prst="rect">
            <a:avLst/>
          </a:prstGeom>
        </p:spPr>
        <p:txBody>
          <a:bodyPr wrap="square">
            <a:spAutoFit/>
          </a:bodyPr>
          <a:lstStyle/>
          <a:p>
            <a:pPr algn="just"/>
            <a:r>
              <a:rPr lang="en-US" sz="1600" dirty="0" smtClean="0">
                <a:latin typeface="Times New Roman" pitchFamily="18" charset="0"/>
                <a:cs typeface="Times New Roman" pitchFamily="18" charset="0"/>
              </a:rPr>
              <a:t>Microsoft office is the gold standard for businesses across the globe. A solid, working knowledge of the various programmers is crucial to success in the working world. In Microsoft Office courses from DICE, you will develop into the specifics of programs such as Microsoft Excel for creating spreadsheets, Microsoft Word for creating documents, Microsoft Share Point for Collaborative projects, Microsoft PowerPoint for presentations and Microsoft Access for database creation and management.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Ms-Word</a:t>
            </a:r>
          </a:p>
          <a:p>
            <a:pPr algn="just">
              <a:buFont typeface="Arial" charset="0"/>
              <a:buChar char="•"/>
            </a:pPr>
            <a:r>
              <a:rPr lang="en-US" sz="1600" dirty="0" smtClean="0">
                <a:latin typeface="Times New Roman" pitchFamily="18" charset="0"/>
                <a:cs typeface="Times New Roman" pitchFamily="18" charset="0"/>
              </a:rPr>
              <a:t>Ms-Excel</a:t>
            </a:r>
          </a:p>
          <a:p>
            <a:pPr algn="just">
              <a:buFont typeface="Arial" charset="0"/>
              <a:buChar char="•"/>
            </a:pPr>
            <a:r>
              <a:rPr lang="en-US" sz="1600" dirty="0" smtClean="0">
                <a:latin typeface="Times New Roman" pitchFamily="18" charset="0"/>
                <a:cs typeface="Times New Roman" pitchFamily="18" charset="0"/>
              </a:rPr>
              <a:t>Ms-Power Point</a:t>
            </a:r>
          </a:p>
          <a:p>
            <a:pPr algn="just">
              <a:buFont typeface="Arial" charset="0"/>
              <a:buChar char="•"/>
            </a:pPr>
            <a:r>
              <a:rPr lang="en-US" sz="1600" dirty="0" smtClean="0">
                <a:latin typeface="Times New Roman" pitchFamily="18" charset="0"/>
                <a:cs typeface="Times New Roman" pitchFamily="18" charset="0"/>
              </a:rPr>
              <a:t>Ms-Access</a:t>
            </a:r>
          </a:p>
          <a:p>
            <a:pPr algn="just">
              <a:buFont typeface="Arial" charset="0"/>
              <a:buChar char="•"/>
            </a:pPr>
            <a:r>
              <a:rPr lang="en-US" sz="1600" dirty="0" smtClean="0">
                <a:latin typeface="Times New Roman" pitchFamily="18" charset="0"/>
                <a:cs typeface="Times New Roman" pitchFamily="18" charset="0"/>
              </a:rPr>
              <a:t>Knowledge of  Printing and Scanning </a:t>
            </a:r>
          </a:p>
        </p:txBody>
      </p:sp>
      <p:sp>
        <p:nvSpPr>
          <p:cNvPr id="5" name="Rectangle 4"/>
          <p:cNvSpPr/>
          <p:nvPr/>
        </p:nvSpPr>
        <p:spPr>
          <a:xfrm>
            <a:off x="3581400" y="609600"/>
            <a:ext cx="25908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MSO</a:t>
            </a:r>
          </a:p>
        </p:txBody>
      </p:sp>
      <p:pic>
        <p:nvPicPr>
          <p:cNvPr id="7" name="Picture 6" descr="3.jpg"/>
          <p:cNvPicPr>
            <a:picLocks noChangeAspect="1"/>
          </p:cNvPicPr>
          <p:nvPr/>
        </p:nvPicPr>
        <p:blipFill>
          <a:blip r:embed="rId2" cstate="print"/>
          <a:srcRect l="14145" t="70000" r="63790" b="3333"/>
          <a:stretch>
            <a:fillRect/>
          </a:stretch>
        </p:blipFill>
        <p:spPr>
          <a:xfrm rot="16200000">
            <a:off x="6057348" y="4077252"/>
            <a:ext cx="1448904" cy="2438400"/>
          </a:xfrm>
          <a:prstGeom prst="rect">
            <a:avLst/>
          </a:prstGeom>
        </p:spPr>
      </p:pic>
      <p:pic>
        <p:nvPicPr>
          <p:cNvPr id="8" name="Picture 7" descr="3.jpg"/>
          <p:cNvPicPr>
            <a:picLocks noChangeAspect="1"/>
          </p:cNvPicPr>
          <p:nvPr/>
        </p:nvPicPr>
        <p:blipFill>
          <a:blip r:embed="rId3" cstate="print"/>
          <a:srcRect l="14145" t="20000" r="63790" b="54167"/>
          <a:stretch>
            <a:fillRect/>
          </a:stretch>
        </p:blipFill>
        <p:spPr>
          <a:xfrm rot="16200000">
            <a:off x="3504648" y="4115352"/>
            <a:ext cx="1448904" cy="2362200"/>
          </a:xfrm>
          <a:prstGeom prst="rect">
            <a:avLst/>
          </a:prstGeom>
        </p:spPr>
      </p:pic>
      <p:pic>
        <p:nvPicPr>
          <p:cNvPr id="9" name="Picture 8" descr="3.jpg"/>
          <p:cNvPicPr>
            <a:picLocks noChangeAspect="1"/>
          </p:cNvPicPr>
          <p:nvPr/>
        </p:nvPicPr>
        <p:blipFill>
          <a:blip r:embed="rId2" cstate="print"/>
          <a:srcRect l="14145" t="45000" r="63790" b="30000"/>
          <a:stretch>
            <a:fillRect/>
          </a:stretch>
        </p:blipFill>
        <p:spPr>
          <a:xfrm rot="16200000">
            <a:off x="1028148" y="4153452"/>
            <a:ext cx="1448904" cy="2286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 y="990600"/>
            <a:ext cx="7924800" cy="3539430"/>
          </a:xfrm>
          <a:prstGeom prst="rect">
            <a:avLst/>
          </a:prstGeom>
        </p:spPr>
        <p:txBody>
          <a:bodyPr wrap="square">
            <a:spAutoFit/>
          </a:bodyPr>
          <a:lstStyle/>
          <a:p>
            <a:pPr algn="just"/>
            <a:r>
              <a:rPr lang="en-US" sz="1600" dirty="0" smtClean="0">
                <a:latin typeface="Times New Roman" pitchFamily="18" charset="0"/>
                <a:cs typeface="Times New Roman" pitchFamily="18" charset="0"/>
              </a:rPr>
              <a:t>Some community colleges and vocational training institutes offer certificates programs in computer software for those interested in learning to use basic office or Administrative Software. These </a:t>
            </a:r>
            <a:r>
              <a:rPr lang="en-US" sz="1600" dirty="0" err="1" smtClean="0">
                <a:latin typeface="Times New Roman" pitchFamily="18" charset="0"/>
                <a:cs typeface="Times New Roman" pitchFamily="18" charset="0"/>
              </a:rPr>
              <a:t>programmes</a:t>
            </a:r>
            <a:r>
              <a:rPr lang="en-US" sz="1600" dirty="0" smtClean="0">
                <a:latin typeface="Times New Roman" pitchFamily="18" charset="0"/>
                <a:cs typeface="Times New Roman" pitchFamily="18" charset="0"/>
              </a:rPr>
              <a:t> provides Basic Training in Software Applications, such as Spreadsheets (Ms-Excel), Word Processing (Ms-Word), Database Software (Ms-Access) and Presentation Software (Ms-Power Point). Students learn to use the latest standard industry Software packages through hands on training.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Fundamentals of Computer</a:t>
            </a:r>
          </a:p>
          <a:p>
            <a:pPr algn="just">
              <a:buFont typeface="Arial" charset="0"/>
              <a:buChar char="•"/>
            </a:pPr>
            <a:r>
              <a:rPr lang="en-US" sz="1600" dirty="0" smtClean="0">
                <a:latin typeface="Times New Roman" pitchFamily="18" charset="0"/>
                <a:cs typeface="Times New Roman" pitchFamily="18" charset="0"/>
              </a:rPr>
              <a:t>Ms-DOS</a:t>
            </a:r>
          </a:p>
          <a:p>
            <a:pPr algn="just">
              <a:buFont typeface="Arial" charset="0"/>
              <a:buChar char="•"/>
            </a:pPr>
            <a:r>
              <a:rPr lang="en-US" sz="1600" dirty="0" smtClean="0">
                <a:latin typeface="Times New Roman" pitchFamily="18" charset="0"/>
                <a:cs typeface="Times New Roman" pitchFamily="18" charset="0"/>
              </a:rPr>
              <a:t>Windows</a:t>
            </a:r>
          </a:p>
          <a:p>
            <a:pPr algn="just">
              <a:buFont typeface="Arial" charset="0"/>
              <a:buChar char="•"/>
            </a:pPr>
            <a:r>
              <a:rPr lang="en-US" sz="1600" dirty="0" smtClean="0">
                <a:latin typeface="Times New Roman" pitchFamily="18" charset="0"/>
                <a:cs typeface="Times New Roman" pitchFamily="18" charset="0"/>
              </a:rPr>
              <a:t>Ms-Office (Ms-Word, Ms-Excel, Ms-Power Point, Ms-Access)</a:t>
            </a:r>
          </a:p>
          <a:p>
            <a:pPr algn="just">
              <a:buFont typeface="Arial" charset="0"/>
              <a:buChar char="•"/>
            </a:pPr>
            <a:r>
              <a:rPr lang="en-US" sz="1600" dirty="0" smtClean="0">
                <a:latin typeface="Times New Roman" pitchFamily="18" charset="0"/>
                <a:cs typeface="Times New Roman" pitchFamily="18" charset="0"/>
              </a:rPr>
              <a:t>C, C++ Language Course</a:t>
            </a:r>
          </a:p>
          <a:p>
            <a:pPr algn="just">
              <a:buFont typeface="Arial" charset="0"/>
              <a:buChar char="•"/>
            </a:pPr>
            <a:r>
              <a:rPr lang="en-US" sz="1600" dirty="0" smtClean="0">
                <a:latin typeface="Times New Roman" pitchFamily="18" charset="0"/>
                <a:cs typeface="Times New Roman" pitchFamily="18" charset="0"/>
              </a:rPr>
              <a:t>Internet and Web Browsing</a:t>
            </a:r>
          </a:p>
        </p:txBody>
      </p:sp>
      <p:sp>
        <p:nvSpPr>
          <p:cNvPr id="5" name="Rectangle 4"/>
          <p:cNvSpPr/>
          <p:nvPr/>
        </p:nvSpPr>
        <p:spPr>
          <a:xfrm>
            <a:off x="3276600" y="457200"/>
            <a:ext cx="28956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CACS</a:t>
            </a:r>
          </a:p>
        </p:txBody>
      </p:sp>
      <p:pic>
        <p:nvPicPr>
          <p:cNvPr id="6" name="Picture 5" descr="14.jpg"/>
          <p:cNvPicPr>
            <a:picLocks noChangeAspect="1"/>
          </p:cNvPicPr>
          <p:nvPr/>
        </p:nvPicPr>
        <p:blipFill>
          <a:blip r:embed="rId2" cstate="print"/>
          <a:srcRect l="9282" t="5556" r="68253" b="16667"/>
          <a:stretch>
            <a:fillRect/>
          </a:stretch>
        </p:blipFill>
        <p:spPr>
          <a:xfrm rot="16200000">
            <a:off x="3619504" y="1485897"/>
            <a:ext cx="1828799" cy="800100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 y="598706"/>
            <a:ext cx="7924800" cy="4278094"/>
          </a:xfrm>
          <a:prstGeom prst="rect">
            <a:avLst/>
          </a:prstGeom>
        </p:spPr>
        <p:txBody>
          <a:bodyPr wrap="square">
            <a:spAutoFit/>
          </a:bodyPr>
          <a:lstStyle/>
          <a:p>
            <a:pPr algn="just"/>
            <a:r>
              <a:rPr lang="en-US" sz="1600" dirty="0" smtClean="0">
                <a:latin typeface="Times New Roman" pitchFamily="18" charset="0"/>
                <a:cs typeface="Times New Roman" pitchFamily="18" charset="0"/>
              </a:rPr>
              <a:t>The Courses related to the study as well as application of different kinds of beauty treatments are commonly called beautician courses. This is even known by the name of Cosmetology. This has got several specialized branches like, Cosmetics, </a:t>
            </a:r>
            <a:r>
              <a:rPr lang="en-US" sz="1600" dirty="0" err="1" smtClean="0">
                <a:latin typeface="Times New Roman" pitchFamily="18" charset="0"/>
                <a:cs typeface="Times New Roman" pitchFamily="18" charset="0"/>
              </a:rPr>
              <a:t>Electrology</a:t>
            </a:r>
            <a:r>
              <a:rPr lang="en-US" sz="1600" dirty="0" smtClean="0">
                <a:latin typeface="Times New Roman" pitchFamily="18" charset="0"/>
                <a:cs typeface="Times New Roman" pitchFamily="18" charset="0"/>
              </a:rPr>
              <a:t>, Hair </a:t>
            </a:r>
            <a:r>
              <a:rPr lang="en-US" sz="1600" dirty="0" err="1" smtClean="0">
                <a:latin typeface="Times New Roman" pitchFamily="18" charset="0"/>
                <a:cs typeface="Times New Roman" pitchFamily="18" charset="0"/>
              </a:rPr>
              <a:t>colouring</a:t>
            </a:r>
            <a:r>
              <a:rPr lang="en-US" sz="1600" dirty="0" smtClean="0">
                <a:latin typeface="Times New Roman" pitchFamily="18" charset="0"/>
                <a:cs typeface="Times New Roman" pitchFamily="18" charset="0"/>
              </a:rPr>
              <a:t>, Hair styling, Manicures and pedicures, Skin care etc.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Threading, pedicure, Manicure, Bleaching, Waxing</a:t>
            </a:r>
          </a:p>
          <a:p>
            <a:pPr algn="just">
              <a:buFont typeface="Arial" charset="0"/>
              <a:buChar char="•"/>
            </a:pPr>
            <a:r>
              <a:rPr lang="en-US" sz="1600" dirty="0" smtClean="0">
                <a:latin typeface="Times New Roman" pitchFamily="18" charset="0"/>
                <a:cs typeface="Times New Roman" pitchFamily="18" charset="0"/>
              </a:rPr>
              <a:t>Facial, Face Pack, Face Pack Theory, Peeling, Scrub</a:t>
            </a:r>
          </a:p>
          <a:p>
            <a:pPr algn="just">
              <a:buFont typeface="Arial" charset="0"/>
              <a:buChar char="•"/>
            </a:pPr>
            <a:r>
              <a:rPr lang="en-US" sz="1600" dirty="0" smtClean="0">
                <a:latin typeface="Times New Roman" pitchFamily="18" charset="0"/>
                <a:cs typeface="Times New Roman" pitchFamily="18" charset="0"/>
              </a:rPr>
              <a:t>Simple Makeup, Light makeup, Engagement makeup, Stage</a:t>
            </a:r>
          </a:p>
          <a:p>
            <a:pPr algn="just">
              <a:buFont typeface="Arial" charset="0"/>
              <a:buChar char="•"/>
            </a:pPr>
            <a:r>
              <a:rPr lang="en-US" sz="1600" dirty="0" smtClean="0">
                <a:latin typeface="Times New Roman" pitchFamily="18" charset="0"/>
                <a:cs typeface="Times New Roman" pitchFamily="18" charset="0"/>
              </a:rPr>
              <a:t>Hair Treatment, </a:t>
            </a:r>
            <a:r>
              <a:rPr lang="en-US" sz="1600" dirty="0" err="1" smtClean="0">
                <a:latin typeface="Times New Roman" pitchFamily="18" charset="0"/>
                <a:cs typeface="Times New Roman" pitchFamily="18" charset="0"/>
              </a:rPr>
              <a:t>Heena</a:t>
            </a:r>
            <a:r>
              <a:rPr lang="en-US" sz="1600" dirty="0" smtClean="0">
                <a:latin typeface="Times New Roman" pitchFamily="18" charset="0"/>
                <a:cs typeface="Times New Roman" pitchFamily="18" charset="0"/>
              </a:rPr>
              <a:t>, Dye, Dandruff Treatment, Roller Setting</a:t>
            </a:r>
          </a:p>
          <a:p>
            <a:pPr algn="just">
              <a:buFont typeface="Arial" charset="0"/>
              <a:buChar char="•"/>
            </a:pPr>
            <a:r>
              <a:rPr lang="en-US" sz="1600" dirty="0" smtClean="0">
                <a:latin typeface="Times New Roman" pitchFamily="18" charset="0"/>
                <a:cs typeface="Times New Roman" pitchFamily="18" charset="0"/>
              </a:rPr>
              <a:t>Hair Styles</a:t>
            </a:r>
          </a:p>
          <a:p>
            <a:pPr algn="just">
              <a:buFont typeface="Arial" charset="0"/>
              <a:buChar char="•"/>
            </a:pPr>
            <a:r>
              <a:rPr lang="en-US" sz="1600" dirty="0" err="1" smtClean="0">
                <a:latin typeface="Times New Roman" pitchFamily="18" charset="0"/>
                <a:cs typeface="Times New Roman" pitchFamily="18" charset="0"/>
              </a:rPr>
              <a:t>Saree</a:t>
            </a:r>
            <a:r>
              <a:rPr lang="en-US" sz="1600" dirty="0" smtClean="0">
                <a:latin typeface="Times New Roman" pitchFamily="18" charset="0"/>
                <a:cs typeface="Times New Roman" pitchFamily="18" charset="0"/>
              </a:rPr>
              <a:t> Wearing and Draping</a:t>
            </a:r>
          </a:p>
          <a:p>
            <a:pPr algn="just">
              <a:buFont typeface="Arial" charset="0"/>
              <a:buChar char="•"/>
            </a:pPr>
            <a:r>
              <a:rPr lang="en-US" sz="1600" dirty="0" smtClean="0">
                <a:latin typeface="Times New Roman" pitchFamily="18" charset="0"/>
                <a:cs typeface="Times New Roman" pitchFamily="18" charset="0"/>
              </a:rPr>
              <a:t>Cutting, Bridal make up</a:t>
            </a:r>
          </a:p>
          <a:p>
            <a:pPr algn="just">
              <a:buFont typeface="Arial" charset="0"/>
              <a:buChar char="•"/>
            </a:pPr>
            <a:r>
              <a:rPr lang="en-US" sz="1600" dirty="0" err="1" smtClean="0">
                <a:latin typeface="Times New Roman" pitchFamily="18" charset="0"/>
                <a:cs typeface="Times New Roman" pitchFamily="18" charset="0"/>
              </a:rPr>
              <a:t>Mehandi</a:t>
            </a:r>
            <a:r>
              <a:rPr lang="en-US" sz="1600" dirty="0" smtClean="0">
                <a:latin typeface="Times New Roman" pitchFamily="18" charset="0"/>
                <a:cs typeface="Times New Roman" pitchFamily="18" charset="0"/>
              </a:rPr>
              <a:t> Design</a:t>
            </a:r>
          </a:p>
          <a:p>
            <a:pPr algn="just">
              <a:buFont typeface="Arial" charset="0"/>
              <a:buChar char="•"/>
            </a:pPr>
            <a:r>
              <a:rPr lang="en-US" sz="1600" dirty="0" smtClean="0">
                <a:latin typeface="Times New Roman" pitchFamily="18" charset="0"/>
                <a:cs typeface="Times New Roman" pitchFamily="18" charset="0"/>
              </a:rPr>
              <a:t>Eye treatments</a:t>
            </a:r>
          </a:p>
          <a:p>
            <a:pPr algn="just">
              <a:buFont typeface="Arial" charset="0"/>
              <a:buChar char="•"/>
            </a:pPr>
            <a:r>
              <a:rPr lang="en-US" sz="1600" dirty="0" smtClean="0">
                <a:latin typeface="Times New Roman" pitchFamily="18" charset="0"/>
                <a:cs typeface="Times New Roman" pitchFamily="18" charset="0"/>
              </a:rPr>
              <a:t>Apply knowledge of nail science to nail services</a:t>
            </a:r>
          </a:p>
          <a:p>
            <a:pPr algn="just">
              <a:buFont typeface="Arial" charset="0"/>
              <a:buChar char="•"/>
            </a:pPr>
            <a:r>
              <a:rPr lang="en-US" sz="1600" dirty="0" smtClean="0">
                <a:latin typeface="Times New Roman" pitchFamily="18" charset="0"/>
                <a:cs typeface="Times New Roman" pitchFamily="18" charset="0"/>
              </a:rPr>
              <a:t>Apply knowledge of skin biology to beauty treatments</a:t>
            </a:r>
          </a:p>
        </p:txBody>
      </p:sp>
      <p:sp>
        <p:nvSpPr>
          <p:cNvPr id="5" name="Rectangle 4"/>
          <p:cNvSpPr/>
          <p:nvPr/>
        </p:nvSpPr>
        <p:spPr>
          <a:xfrm>
            <a:off x="3505200" y="228600"/>
            <a:ext cx="25908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DBT</a:t>
            </a:r>
          </a:p>
        </p:txBody>
      </p:sp>
      <p:pic>
        <p:nvPicPr>
          <p:cNvPr id="6" name="Picture 5" descr="15.jpg"/>
          <p:cNvPicPr>
            <a:picLocks noChangeAspect="1"/>
          </p:cNvPicPr>
          <p:nvPr/>
        </p:nvPicPr>
        <p:blipFill>
          <a:blip r:embed="rId2" cstate="print"/>
          <a:srcRect l="10063" t="15556" r="66271" b="3333"/>
          <a:stretch>
            <a:fillRect/>
          </a:stretch>
        </p:blipFill>
        <p:spPr>
          <a:xfrm rot="16200000">
            <a:off x="3957183" y="2356980"/>
            <a:ext cx="1686838" cy="670560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8229600" cy="1143000"/>
          </a:xfrm>
        </p:spPr>
        <p:txBody>
          <a:bodyPr/>
          <a:lstStyle/>
          <a:p>
            <a:pPr algn="ctr"/>
            <a:r>
              <a:rPr lang="en-US" b="1" dirty="0" smtClean="0"/>
              <a:t>COURSES OFFERED BY DICE</a:t>
            </a:r>
            <a:endParaRPr lang="en-US" b="1" dirty="0"/>
          </a:p>
        </p:txBody>
      </p:sp>
      <p:sp>
        <p:nvSpPr>
          <p:cNvPr id="3" name="Content Placeholder 2"/>
          <p:cNvSpPr>
            <a:spLocks noGrp="1"/>
          </p:cNvSpPr>
          <p:nvPr>
            <p:ph idx="1"/>
          </p:nvPr>
        </p:nvSpPr>
        <p:spPr>
          <a:xfrm>
            <a:off x="4267200" y="1219200"/>
            <a:ext cx="4648200" cy="3810000"/>
          </a:xfrm>
        </p:spPr>
        <p:txBody>
          <a:bodyPr>
            <a:noAutofit/>
          </a:bodyPr>
          <a:lstStyle/>
          <a:p>
            <a:pPr lvl="0">
              <a:defRPr/>
            </a:pPr>
            <a:r>
              <a:rPr lang="en-US" sz="1500" b="1" dirty="0" smtClean="0"/>
              <a:t>D.M.A. - Diploma in Multimedia Animation</a:t>
            </a:r>
          </a:p>
          <a:p>
            <a:pPr lvl="0">
              <a:defRPr/>
            </a:pPr>
            <a:r>
              <a:rPr lang="en-US" sz="1500" b="1" dirty="0" smtClean="0"/>
              <a:t>A.D.M.A - Advance Diploma in Multimedia Animation</a:t>
            </a:r>
          </a:p>
          <a:p>
            <a:pPr lvl="0">
              <a:defRPr/>
            </a:pPr>
            <a:r>
              <a:rPr lang="en-US" sz="1500" b="1" dirty="0" smtClean="0"/>
              <a:t>VFX -Diploma in 3D Animation and VFX</a:t>
            </a:r>
          </a:p>
          <a:p>
            <a:pPr lvl="0">
              <a:defRPr/>
            </a:pPr>
            <a:r>
              <a:rPr lang="en-US" sz="1500" b="1" dirty="0" smtClean="0"/>
              <a:t>D.A.F.A. - Diploma in Advance Financial Accounts</a:t>
            </a:r>
          </a:p>
          <a:p>
            <a:pPr lvl="0">
              <a:defRPr/>
            </a:pPr>
            <a:r>
              <a:rPr lang="en-US" sz="1500" b="1" dirty="0" smtClean="0"/>
              <a:t>D.S.D - Diploma in Software Development</a:t>
            </a:r>
          </a:p>
          <a:p>
            <a:pPr lvl="0">
              <a:defRPr/>
            </a:pPr>
            <a:r>
              <a:rPr lang="en-US" sz="1500" b="1" dirty="0" smtClean="0"/>
              <a:t>M.S.O  -Ms – Office</a:t>
            </a:r>
          </a:p>
          <a:p>
            <a:r>
              <a:rPr lang="en-US" sz="1500" b="1" dirty="0" smtClean="0"/>
              <a:t>C.A.C.S  -Certificate in Advance Computer Software</a:t>
            </a:r>
          </a:p>
          <a:p>
            <a:r>
              <a:rPr lang="en-US" sz="1500" b="1" dirty="0" smtClean="0"/>
              <a:t>D.B.T  -Diploma in Beautician Training</a:t>
            </a:r>
          </a:p>
          <a:p>
            <a:r>
              <a:rPr lang="en-US" sz="1500" b="1" dirty="0" smtClean="0"/>
              <a:t>D.C.T. - Diploma in Cutting and Tailoring.</a:t>
            </a:r>
          </a:p>
          <a:p>
            <a:r>
              <a:rPr lang="en-US" sz="1500" b="1" dirty="0" smtClean="0"/>
              <a:t>D.F.D. - Diploma in Fashion Designing</a:t>
            </a:r>
          </a:p>
          <a:p>
            <a:endParaRPr lang="en-US" sz="1500" b="1" dirty="0" smtClean="0"/>
          </a:p>
        </p:txBody>
      </p:sp>
      <p:sp>
        <p:nvSpPr>
          <p:cNvPr id="4" name="Content Placeholder 2"/>
          <p:cNvSpPr txBox="1">
            <a:spLocks/>
          </p:cNvSpPr>
          <p:nvPr/>
        </p:nvSpPr>
        <p:spPr>
          <a:xfrm>
            <a:off x="457200" y="1219200"/>
            <a:ext cx="4114800" cy="3429000"/>
          </a:xfrm>
          <a:prstGeom prst="rect">
            <a:avLst/>
          </a:prstGeom>
        </p:spPr>
        <p:txBody>
          <a:bodyPr vert="horz">
            <a:normAutofit fontScale="92500"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C.C.C. - Course on Computer Concept</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D.T.P. - Desktop Publication</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C.T.T. - Computer Teacher Training</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A.C.C. - AutoCAD Course</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D.C.A - Diploma in Computer Application</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A.D.C.A  -Advance Diploma in Computer Application</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P.G.D.C.A - Post Grad. Diploma in Comp. Application</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D.I.T.  -Diploma in Information Technology </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D.W.D - Diploma in Web Designing.</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7924800" cy="4124206"/>
          </a:xfrm>
          <a:prstGeom prst="rect">
            <a:avLst/>
          </a:prstGeom>
        </p:spPr>
        <p:txBody>
          <a:bodyPr wrap="square">
            <a:spAutoFit/>
          </a:bodyPr>
          <a:lstStyle/>
          <a:p>
            <a:pPr algn="just"/>
            <a:r>
              <a:rPr lang="en-US" sz="1600" dirty="0" smtClean="0">
                <a:latin typeface="Times New Roman" pitchFamily="18" charset="0"/>
                <a:cs typeface="Times New Roman" pitchFamily="18" charset="0"/>
              </a:rPr>
              <a:t>This course is designed to teach the various  kinds of pattern making and fashion dress designing in a comprehensive manner. The patterns cater to both standard measurements and personal. By learning different types of patters, a student would be able to stylishly design her own dress according to the latest trends.</a:t>
            </a:r>
          </a:p>
          <a:p>
            <a:pPr algn="just"/>
            <a:r>
              <a:rPr lang="en-US" sz="1600" dirty="0" smtClean="0">
                <a:latin typeface="Times New Roman" pitchFamily="18" charset="0"/>
                <a:cs typeface="Times New Roman" pitchFamily="18" charset="0"/>
              </a:rPr>
              <a:t>This course is useful for person who wish to start their own business such as establishing a tailoring unit or a Boutique as well as for Professional garment design opportunities in the industry.</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Basic Knowledge of Stitching</a:t>
            </a:r>
          </a:p>
          <a:p>
            <a:pPr algn="just">
              <a:buFont typeface="Arial" charset="0"/>
              <a:buChar char="•"/>
            </a:pPr>
            <a:r>
              <a:rPr lang="en-US" sz="1600" dirty="0" smtClean="0">
                <a:latin typeface="Times New Roman" pitchFamily="18" charset="0"/>
                <a:cs typeface="Times New Roman" pitchFamily="18" charset="0"/>
              </a:rPr>
              <a:t>Dress Measurements and Techniques</a:t>
            </a:r>
          </a:p>
          <a:p>
            <a:pPr algn="just">
              <a:buFont typeface="Arial" charset="0"/>
              <a:buChar char="•"/>
            </a:pPr>
            <a:r>
              <a:rPr lang="en-US" sz="1600" dirty="0" smtClean="0">
                <a:latin typeface="Times New Roman" pitchFamily="18" charset="0"/>
                <a:cs typeface="Times New Roman" pitchFamily="18" charset="0"/>
              </a:rPr>
              <a:t>Cutting and Tailoring Ideas</a:t>
            </a:r>
          </a:p>
          <a:p>
            <a:pPr algn="just">
              <a:buFont typeface="Arial" charset="0"/>
              <a:buChar char="•"/>
            </a:pPr>
            <a:r>
              <a:rPr lang="en-US" sz="1600" dirty="0" smtClean="0">
                <a:latin typeface="Times New Roman" pitchFamily="18" charset="0"/>
                <a:cs typeface="Times New Roman" pitchFamily="18" charset="0"/>
              </a:rPr>
              <a:t>Methods to Fold the Fabric for Patterns</a:t>
            </a:r>
          </a:p>
          <a:p>
            <a:pPr algn="just">
              <a:buFont typeface="Arial" charset="0"/>
              <a:buChar char="•"/>
            </a:pPr>
            <a:r>
              <a:rPr lang="en-US" sz="1600" dirty="0" smtClean="0">
                <a:latin typeface="Times New Roman" pitchFamily="18" charset="0"/>
                <a:cs typeface="Times New Roman" pitchFamily="18" charset="0"/>
              </a:rPr>
              <a:t> Tailor Ladies Wear</a:t>
            </a:r>
          </a:p>
          <a:p>
            <a:pPr algn="just">
              <a:buFont typeface="Arial" charset="0"/>
              <a:buChar char="•"/>
            </a:pPr>
            <a:r>
              <a:rPr lang="en-US" sz="1600" dirty="0" smtClean="0">
                <a:latin typeface="Times New Roman" pitchFamily="18" charset="0"/>
                <a:cs typeface="Times New Roman" pitchFamily="18" charset="0"/>
              </a:rPr>
              <a:t>Tailor Gents Wear</a:t>
            </a:r>
          </a:p>
          <a:p>
            <a:pPr algn="just">
              <a:buFont typeface="Arial" charset="0"/>
              <a:buChar char="•"/>
            </a:pPr>
            <a:r>
              <a:rPr lang="en-US" sz="1600" dirty="0" smtClean="0">
                <a:latin typeface="Times New Roman" pitchFamily="18" charset="0"/>
                <a:cs typeface="Times New Roman" pitchFamily="18" charset="0"/>
              </a:rPr>
              <a:t>Practical </a:t>
            </a:r>
          </a:p>
        </p:txBody>
      </p:sp>
      <p:sp>
        <p:nvSpPr>
          <p:cNvPr id="5" name="Rectangle 4"/>
          <p:cNvSpPr/>
          <p:nvPr/>
        </p:nvSpPr>
        <p:spPr>
          <a:xfrm>
            <a:off x="3048000" y="457200"/>
            <a:ext cx="2971800" cy="369332"/>
          </a:xfrm>
          <a:prstGeom prst="rect">
            <a:avLst/>
          </a:prstGeom>
        </p:spPr>
        <p:txBody>
          <a:bodyPr wrap="square">
            <a:spAutoFit/>
          </a:bodyPr>
          <a:lstStyle/>
          <a:p>
            <a:pPr algn="just"/>
            <a:r>
              <a:rPr lang="en-US" b="1" dirty="0" smtClean="0"/>
              <a:t>COURSE CODE : DCT</a:t>
            </a:r>
          </a:p>
        </p:txBody>
      </p:sp>
      <p:pic>
        <p:nvPicPr>
          <p:cNvPr id="6" name="Picture 5" descr="16.jpg"/>
          <p:cNvPicPr>
            <a:picLocks noChangeAspect="1"/>
          </p:cNvPicPr>
          <p:nvPr/>
        </p:nvPicPr>
        <p:blipFill>
          <a:blip r:embed="rId2" cstate="print"/>
          <a:srcRect l="8776" t="7778" r="66195" b="14444"/>
          <a:stretch>
            <a:fillRect/>
          </a:stretch>
        </p:blipFill>
        <p:spPr>
          <a:xfrm rot="16200000">
            <a:off x="4643303" y="2290898"/>
            <a:ext cx="1609998" cy="662940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762000"/>
            <a:ext cx="7924800" cy="5447645"/>
          </a:xfrm>
          <a:prstGeom prst="rect">
            <a:avLst/>
          </a:prstGeom>
        </p:spPr>
        <p:txBody>
          <a:bodyPr wrap="square">
            <a:spAutoFit/>
          </a:bodyPr>
          <a:lstStyle/>
          <a:p>
            <a:pPr algn="just"/>
            <a:r>
              <a:rPr lang="en-US" sz="1600" dirty="0" smtClean="0">
                <a:latin typeface="Times New Roman" pitchFamily="18" charset="0"/>
                <a:cs typeface="Times New Roman" pitchFamily="18" charset="0"/>
              </a:rPr>
              <a:t>This one year Diploma programme in Fashion designing and clothing Technology emphasizes on practical industry oriented training. This intensive design and technical </a:t>
            </a:r>
            <a:r>
              <a:rPr lang="en-US" sz="1600" dirty="0" err="1" smtClean="0">
                <a:latin typeface="Times New Roman" pitchFamily="18" charset="0"/>
                <a:cs typeface="Times New Roman" pitchFamily="18" charset="0"/>
              </a:rPr>
              <a:t>programme</a:t>
            </a:r>
            <a:r>
              <a:rPr lang="en-US" sz="1600" dirty="0" smtClean="0">
                <a:latin typeface="Times New Roman" pitchFamily="18" charset="0"/>
                <a:cs typeface="Times New Roman" pitchFamily="18" charset="0"/>
              </a:rPr>
              <a:t> emphasizes on the detailed knowledge of the subject backed by research and </a:t>
            </a:r>
            <a:r>
              <a:rPr lang="en-US" sz="1600" dirty="0" err="1" smtClean="0">
                <a:latin typeface="Times New Roman" pitchFamily="18" charset="0"/>
                <a:cs typeface="Times New Roman" pitchFamily="18" charset="0"/>
              </a:rPr>
              <a:t>theamatic</a:t>
            </a:r>
            <a:r>
              <a:rPr lang="en-US" sz="1600" dirty="0" smtClean="0">
                <a:latin typeface="Times New Roman" pitchFamily="18" charset="0"/>
                <a:cs typeface="Times New Roman" pitchFamily="18" charset="0"/>
              </a:rPr>
              <a:t> working. The basics of all the subjects are imparted as compulsory training to enable a student to be at ease in all the departments of the industry whereas the specification is offered in the areas of interest. The Fashion designing course aims at placing the students in high professional level in the export as well as Domestic market.</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a:t>
            </a:r>
          </a:p>
          <a:p>
            <a:pPr algn="just">
              <a:buFont typeface="Arial" charset="0"/>
              <a:buChar char="•"/>
            </a:pPr>
            <a:r>
              <a:rPr lang="en-US" sz="1600" dirty="0" smtClean="0">
                <a:latin typeface="Times New Roman" pitchFamily="18" charset="0"/>
                <a:cs typeface="Times New Roman" pitchFamily="18" charset="0"/>
              </a:rPr>
              <a:t> History of Fashion Designing </a:t>
            </a:r>
          </a:p>
          <a:p>
            <a:pPr algn="just">
              <a:buFont typeface="Arial" charset="0"/>
              <a:buChar char="•"/>
            </a:pPr>
            <a:r>
              <a:rPr lang="en-US" sz="1600" dirty="0" smtClean="0">
                <a:latin typeface="Times New Roman" pitchFamily="18" charset="0"/>
                <a:cs typeface="Times New Roman" pitchFamily="18" charset="0"/>
              </a:rPr>
              <a:t>Basic Design</a:t>
            </a:r>
          </a:p>
          <a:p>
            <a:pPr algn="just">
              <a:buFont typeface="Arial" charset="0"/>
              <a:buChar char="•"/>
            </a:pPr>
            <a:r>
              <a:rPr lang="en-US" sz="1600" dirty="0" smtClean="0">
                <a:latin typeface="Times New Roman" pitchFamily="18" charset="0"/>
                <a:cs typeface="Times New Roman" pitchFamily="18" charset="0"/>
              </a:rPr>
              <a:t>Sketching</a:t>
            </a:r>
          </a:p>
          <a:p>
            <a:pPr algn="just">
              <a:buFont typeface="Arial" charset="0"/>
              <a:buChar char="•"/>
            </a:pPr>
            <a:r>
              <a:rPr lang="en-US" sz="1600" dirty="0" smtClean="0">
                <a:latin typeface="Times New Roman" pitchFamily="18" charset="0"/>
                <a:cs typeface="Times New Roman" pitchFamily="18" charset="0"/>
              </a:rPr>
              <a:t>Fabric Study</a:t>
            </a:r>
          </a:p>
          <a:p>
            <a:pPr algn="just">
              <a:buFont typeface="Arial" charset="0"/>
              <a:buChar char="•"/>
            </a:pPr>
            <a:r>
              <a:rPr lang="en-US" sz="1600" dirty="0" smtClean="0">
                <a:latin typeface="Times New Roman" pitchFamily="18" charset="0"/>
                <a:cs typeface="Times New Roman" pitchFamily="18" charset="0"/>
              </a:rPr>
              <a:t>Garment Construction</a:t>
            </a:r>
          </a:p>
          <a:p>
            <a:pPr algn="just">
              <a:buFont typeface="Arial" charset="0"/>
              <a:buChar char="•"/>
            </a:pPr>
            <a:r>
              <a:rPr lang="en-US" sz="1600" dirty="0" smtClean="0">
                <a:latin typeface="Times New Roman" pitchFamily="18" charset="0"/>
                <a:cs typeface="Times New Roman" pitchFamily="18" charset="0"/>
              </a:rPr>
              <a:t>Fashion Draft and Sketching</a:t>
            </a:r>
          </a:p>
          <a:p>
            <a:pPr algn="just">
              <a:buFont typeface="Arial" charset="0"/>
              <a:buChar char="•"/>
            </a:pPr>
            <a:r>
              <a:rPr lang="en-US" sz="1600" dirty="0" smtClean="0">
                <a:latin typeface="Times New Roman" pitchFamily="18" charset="0"/>
                <a:cs typeface="Times New Roman" pitchFamily="18" charset="0"/>
              </a:rPr>
              <a:t>Design Idea</a:t>
            </a:r>
          </a:p>
          <a:p>
            <a:pPr algn="just">
              <a:buFont typeface="Arial" charset="0"/>
              <a:buChar char="•"/>
            </a:pPr>
            <a:r>
              <a:rPr lang="en-US" sz="1600" dirty="0" smtClean="0">
                <a:latin typeface="Times New Roman" pitchFamily="18" charset="0"/>
                <a:cs typeface="Times New Roman" pitchFamily="18" charset="0"/>
              </a:rPr>
              <a:t>Textile</a:t>
            </a:r>
          </a:p>
          <a:p>
            <a:pPr algn="just">
              <a:buFont typeface="Arial" charset="0"/>
              <a:buChar char="•"/>
            </a:pPr>
            <a:r>
              <a:rPr lang="en-US" sz="1600" dirty="0" smtClean="0">
                <a:latin typeface="Times New Roman" pitchFamily="18" charset="0"/>
                <a:cs typeface="Times New Roman" pitchFamily="18" charset="0"/>
              </a:rPr>
              <a:t>Embroidery</a:t>
            </a:r>
          </a:p>
          <a:p>
            <a:pPr algn="just">
              <a:buFont typeface="Arial" charset="0"/>
              <a:buChar char="•"/>
            </a:pPr>
            <a:r>
              <a:rPr lang="en-US" sz="1600" dirty="0" smtClean="0">
                <a:latin typeface="Times New Roman" pitchFamily="18" charset="0"/>
                <a:cs typeface="Times New Roman" pitchFamily="18" charset="0"/>
              </a:rPr>
              <a:t>Pattern Making</a:t>
            </a:r>
          </a:p>
          <a:p>
            <a:pPr algn="just">
              <a:buFont typeface="Arial" charset="0"/>
              <a:buChar char="•"/>
            </a:pPr>
            <a:r>
              <a:rPr lang="en-US" sz="1600" dirty="0" smtClean="0">
                <a:latin typeface="Times New Roman" pitchFamily="18" charset="0"/>
                <a:cs typeface="Times New Roman" pitchFamily="18" charset="0"/>
              </a:rPr>
              <a:t>Drafting</a:t>
            </a:r>
          </a:p>
          <a:p>
            <a:pPr algn="just">
              <a:buFont typeface="Arial" charset="0"/>
              <a:buChar char="•"/>
            </a:pPr>
            <a:r>
              <a:rPr lang="en-US" sz="1600" dirty="0" smtClean="0">
                <a:latin typeface="Times New Roman" pitchFamily="18" charset="0"/>
                <a:cs typeface="Times New Roman" pitchFamily="18" charset="0"/>
              </a:rPr>
              <a:t>Final Project</a:t>
            </a:r>
          </a:p>
        </p:txBody>
      </p:sp>
      <p:sp>
        <p:nvSpPr>
          <p:cNvPr id="5" name="Rectangle 4"/>
          <p:cNvSpPr/>
          <p:nvPr/>
        </p:nvSpPr>
        <p:spPr>
          <a:xfrm>
            <a:off x="228600" y="228600"/>
            <a:ext cx="7924800" cy="400110"/>
          </a:xfrm>
          <a:prstGeom prst="rect">
            <a:avLst/>
          </a:prstGeom>
        </p:spPr>
        <p:txBody>
          <a:bodyPr wrap="square">
            <a:spAutoFit/>
          </a:bodyPr>
          <a:lstStyle/>
          <a:p>
            <a:pPr algn="ctr"/>
            <a:r>
              <a:rPr lang="en-US" sz="2000" b="1" dirty="0" smtClean="0"/>
              <a:t>COURSE CODE : DFD</a:t>
            </a:r>
          </a:p>
        </p:txBody>
      </p:sp>
      <p:pic>
        <p:nvPicPr>
          <p:cNvPr id="6" name="Picture 5" descr="17.jpg"/>
          <p:cNvPicPr>
            <a:picLocks noChangeAspect="1"/>
          </p:cNvPicPr>
          <p:nvPr/>
        </p:nvPicPr>
        <p:blipFill>
          <a:blip r:embed="rId2" cstate="print"/>
          <a:srcRect l="9747" t="17778" r="67890" b="4444"/>
          <a:stretch>
            <a:fillRect/>
          </a:stretch>
        </p:blipFill>
        <p:spPr>
          <a:xfrm rot="16200000">
            <a:off x="4572003" y="2438399"/>
            <a:ext cx="1676400" cy="655320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anchor="b">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solidFill>
                    <a:sysClr val="windowText" lastClr="000000"/>
                  </a:solidFill>
                </a:ln>
                <a:solidFill>
                  <a:sysClr val="windowText" lastClr="000000"/>
                </a:solidFill>
                <a:effectLst>
                  <a:outerShdw blurRad="53975" dist="22860" dir="5400000" algn="tl" rotWithShape="0">
                    <a:srgbClr val="000000">
                      <a:alpha val="55000"/>
                    </a:srgbClr>
                  </a:outerShdw>
                </a:effectLst>
                <a:uLnTx/>
                <a:uFillTx/>
                <a:latin typeface="+mj-lt"/>
                <a:ea typeface="+mj-ea"/>
                <a:cs typeface="+mj-cs"/>
              </a:rPr>
              <a:t>DIGITAL INSTITUTE OF COMPUTER EDUCATION (DICE)</a:t>
            </a:r>
            <a:r>
              <a:rPr kumimoji="0" lang="en-US" sz="3600" b="1" i="0" u="none" strike="noStrike" kern="1200" cap="none" spc="0" normalizeH="0" baseline="0" noProof="0" dirty="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rPr>
              <a:t/>
            </a:r>
            <a:br>
              <a:rPr kumimoji="0" lang="en-US" sz="3600" b="1" i="0" u="none" strike="noStrike" kern="1200" cap="none" spc="0" normalizeH="0" baseline="0" noProof="0" dirty="0" smtClean="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rPr>
            </a:br>
            <a:endParaRPr kumimoji="0" lang="en-US"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endParaRPr>
          </a:p>
        </p:txBody>
      </p:sp>
      <p:sp>
        <p:nvSpPr>
          <p:cNvPr id="5" name="Content Placeholder 2"/>
          <p:cNvSpPr txBox="1">
            <a:spLocks/>
          </p:cNvSpPr>
          <p:nvPr/>
        </p:nvSpPr>
        <p:spPr>
          <a:xfrm>
            <a:off x="381000" y="1143000"/>
            <a:ext cx="8229600" cy="4709160"/>
          </a:xfrm>
          <a:prstGeom prst="rect">
            <a:avLst/>
          </a:prstGeom>
        </p:spPr>
        <p:txBody>
          <a:bodyPr vert="horz" lIns="182880" tIns="91440">
            <a:normAutofit/>
          </a:bodyPr>
          <a:lstStyle/>
          <a:p>
            <a:pPr lvl="0">
              <a:buFont typeface="Arial" pitchFamily="34" charset="0"/>
              <a:buChar char="•"/>
            </a:pPr>
            <a:r>
              <a:rPr lang="en-US" sz="2800" b="1" dirty="0" smtClean="0"/>
              <a:t>Digital Institute of Computer Education (DICE) is an all over India Project Plan</a:t>
            </a:r>
          </a:p>
          <a:p>
            <a:pPr lvl="0">
              <a:buFont typeface="Arial" pitchFamily="34" charset="0"/>
              <a:buChar char="•"/>
            </a:pPr>
            <a:r>
              <a:rPr lang="en-US" sz="2800" b="1" dirty="0" smtClean="0"/>
              <a:t>Job oriented and self employed courses</a:t>
            </a:r>
          </a:p>
          <a:p>
            <a:pPr lvl="0">
              <a:buFont typeface="Arial" pitchFamily="34" charset="0"/>
              <a:buChar char="•"/>
            </a:pPr>
            <a:r>
              <a:rPr lang="en-US" sz="2800" b="1" dirty="0" smtClean="0"/>
              <a:t>Reasonable Franchise fee</a:t>
            </a:r>
          </a:p>
          <a:p>
            <a:pPr lvl="0">
              <a:buFont typeface="Arial" pitchFamily="34" charset="0"/>
              <a:buChar char="•"/>
            </a:pPr>
            <a:r>
              <a:rPr lang="en-US" sz="2800" b="1" dirty="0" smtClean="0"/>
              <a:t>An ISO 9001-2008 certified</a:t>
            </a:r>
          </a:p>
          <a:p>
            <a:pPr lvl="0">
              <a:buFont typeface="Arial" pitchFamily="34" charset="0"/>
              <a:buChar char="•"/>
            </a:pPr>
            <a:r>
              <a:rPr lang="en-US" sz="2800" b="1" dirty="0" smtClean="0"/>
              <a:t>Students can check their details and result on website</a:t>
            </a:r>
          </a:p>
          <a:p>
            <a:pPr lvl="0">
              <a:buFont typeface="Arial" pitchFamily="34" charset="0"/>
              <a:buChar char="•"/>
            </a:pPr>
            <a:r>
              <a:rPr lang="en-US" sz="2800" b="1" dirty="0" smtClean="0"/>
              <a:t>DICE provides </a:t>
            </a:r>
            <a:r>
              <a:rPr lang="en-US" sz="2800" b="1" dirty="0" smtClean="0"/>
              <a:t>nineteen </a:t>
            </a:r>
            <a:r>
              <a:rPr lang="en-US" sz="2800" b="1" dirty="0" smtClean="0"/>
              <a:t>different courses</a:t>
            </a:r>
          </a:p>
          <a:p>
            <a:pPr marL="265176" marR="0" lvl="0" indent="-265176" algn="l" defTabSz="914400" rtl="0" eaLnBrk="1" fontAlgn="auto" latinLnBrk="0" hangingPunct="1">
              <a:lnSpc>
                <a:spcPct val="100000"/>
              </a:lnSpc>
              <a:spcBef>
                <a:spcPts val="250"/>
              </a:spcBef>
              <a:spcAft>
                <a:spcPts val="0"/>
              </a:spcAft>
              <a:buClr>
                <a:schemeClr val="accent1"/>
              </a:buClr>
              <a:buSzPct val="80000"/>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2819400"/>
            <a:ext cx="5562600" cy="769441"/>
          </a:xfrm>
          <a:prstGeom prst="rect">
            <a:avLst/>
          </a:prstGeom>
          <a:noFill/>
        </p:spPr>
        <p:txBody>
          <a:bodyPr wrap="square" rtlCol="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THANKING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jpg"/>
          <p:cNvPicPr>
            <a:picLocks noChangeAspect="1"/>
          </p:cNvPicPr>
          <p:nvPr/>
        </p:nvPicPr>
        <p:blipFill>
          <a:blip r:embed="rId2" cstate="print"/>
          <a:srcRect l="14145" t="20000" r="63790" b="3333"/>
          <a:stretch>
            <a:fillRect/>
          </a:stretch>
        </p:blipFill>
        <p:spPr>
          <a:xfrm rot="16200000">
            <a:off x="3522160" y="1430840"/>
            <a:ext cx="1676400" cy="8111120"/>
          </a:xfrm>
          <a:prstGeom prst="rect">
            <a:avLst/>
          </a:prstGeom>
        </p:spPr>
      </p:pic>
      <p:sp>
        <p:nvSpPr>
          <p:cNvPr id="4" name="Rectangle 3"/>
          <p:cNvSpPr/>
          <p:nvPr/>
        </p:nvSpPr>
        <p:spPr>
          <a:xfrm>
            <a:off x="457200" y="906482"/>
            <a:ext cx="7924800" cy="3970318"/>
          </a:xfrm>
          <a:prstGeom prst="rect">
            <a:avLst/>
          </a:prstGeom>
        </p:spPr>
        <p:txBody>
          <a:bodyPr wrap="square">
            <a:spAutoFit/>
          </a:bodyPr>
          <a:lstStyle/>
          <a:p>
            <a:pPr algn="just"/>
            <a:r>
              <a:rPr lang="en-US" sz="1400" b="1" dirty="0" smtClean="0">
                <a:latin typeface="Times New Roman" pitchFamily="18" charset="0"/>
                <a:cs typeface="Times New Roman" pitchFamily="18" charset="0"/>
              </a:rPr>
              <a:t>This course is designed to aim at imparting a basic level IT Literacy programme for the common man. This programme has essentially been conceived with an idea of giving an opportunity  to the common man to attain computer literacy thereby completing the course the incumbent should be able to use the computer for basic purpose of preparing ones personal/business letters, viewing information on internet (the web), receiving and sending mails, preparing business presentations and small database etc. This helps the small business communities,  housewives etc. to maintain their small accounts using the computers and enjoy in the world of Information Technology. This course is, therefore, designed to be more practical oriented. </a:t>
            </a:r>
          </a:p>
          <a:p>
            <a:pPr algn="just"/>
            <a:endParaRPr lang="en-US" sz="1400" b="1" dirty="0" smtClean="0">
              <a:latin typeface="Times New Roman" pitchFamily="18" charset="0"/>
              <a:cs typeface="Times New Roman" pitchFamily="18" charset="0"/>
            </a:endParaRPr>
          </a:p>
          <a:p>
            <a:pPr algn="just"/>
            <a:r>
              <a:rPr lang="en-US" sz="1400" b="1" dirty="0" smtClean="0">
                <a:latin typeface="Times New Roman" pitchFamily="18" charset="0"/>
                <a:cs typeface="Times New Roman" pitchFamily="18" charset="0"/>
              </a:rPr>
              <a:t>COURSE DESCRIPTION :</a:t>
            </a:r>
          </a:p>
          <a:p>
            <a:pPr algn="just">
              <a:buFont typeface="Arial" charset="0"/>
              <a:buChar char="•"/>
            </a:pPr>
            <a:r>
              <a:rPr lang="en-US" sz="1400" b="1" dirty="0" smtClean="0">
                <a:latin typeface="Times New Roman" pitchFamily="18" charset="0"/>
                <a:cs typeface="Times New Roman" pitchFamily="18" charset="0"/>
              </a:rPr>
              <a:t>Introduction to Basic Computer Knowledge</a:t>
            </a:r>
          </a:p>
          <a:p>
            <a:pPr algn="just">
              <a:buFont typeface="Arial" charset="0"/>
              <a:buChar char="•"/>
            </a:pPr>
            <a:r>
              <a:rPr lang="en-US" sz="1400" b="1" dirty="0" smtClean="0">
                <a:latin typeface="Times New Roman" pitchFamily="18" charset="0"/>
                <a:cs typeface="Times New Roman" pitchFamily="18" charset="0"/>
              </a:rPr>
              <a:t>Introduction to GUI Based (Window Operating System and Linux)</a:t>
            </a:r>
          </a:p>
          <a:p>
            <a:pPr algn="just">
              <a:buFont typeface="Arial" charset="0"/>
              <a:buChar char="•"/>
            </a:pPr>
            <a:r>
              <a:rPr lang="en-US" sz="1400" b="1" dirty="0" smtClean="0">
                <a:latin typeface="Times New Roman" pitchFamily="18" charset="0"/>
                <a:cs typeface="Times New Roman" pitchFamily="18" charset="0"/>
              </a:rPr>
              <a:t>Elements of Word Processing (Ms. Word)</a:t>
            </a:r>
          </a:p>
          <a:p>
            <a:pPr algn="just">
              <a:buFont typeface="Arial" charset="0"/>
              <a:buChar char="•"/>
            </a:pPr>
            <a:r>
              <a:rPr lang="en-US" sz="1400" b="1" dirty="0" smtClean="0">
                <a:latin typeface="Times New Roman" pitchFamily="18" charset="0"/>
                <a:cs typeface="Times New Roman" pitchFamily="18" charset="0"/>
              </a:rPr>
              <a:t>Spread Sheet (Ms. Excel)</a:t>
            </a:r>
          </a:p>
          <a:p>
            <a:pPr algn="just">
              <a:buFont typeface="Arial" charset="0"/>
              <a:buChar char="•"/>
            </a:pPr>
            <a:r>
              <a:rPr lang="en-US" sz="1400" b="1" dirty="0" smtClean="0">
                <a:latin typeface="Times New Roman" pitchFamily="18" charset="0"/>
                <a:cs typeface="Times New Roman" pitchFamily="18" charset="0"/>
              </a:rPr>
              <a:t>Presentation Making (Ms. Power Point)</a:t>
            </a:r>
          </a:p>
          <a:p>
            <a:pPr algn="just">
              <a:buFont typeface="Arial" charset="0"/>
              <a:buChar char="•"/>
            </a:pPr>
            <a:r>
              <a:rPr lang="en-US" sz="1400" b="1" dirty="0" smtClean="0">
                <a:latin typeface="Times New Roman" pitchFamily="18" charset="0"/>
                <a:cs typeface="Times New Roman" pitchFamily="18" charset="0"/>
              </a:rPr>
              <a:t>Use of Internet in Computer Communication</a:t>
            </a:r>
          </a:p>
          <a:p>
            <a:pPr algn="just">
              <a:buFont typeface="Arial" charset="0"/>
              <a:buChar char="•"/>
            </a:pPr>
            <a:r>
              <a:rPr lang="en-US" sz="1400" b="1" dirty="0" smtClean="0">
                <a:latin typeface="Times New Roman" pitchFamily="18" charset="0"/>
                <a:cs typeface="Times New Roman" pitchFamily="18" charset="0"/>
              </a:rPr>
              <a:t> WWW and Web Browser (Chrome, Mozilla Firefox, Opera Mini etc.)</a:t>
            </a:r>
          </a:p>
          <a:p>
            <a:pPr algn="just">
              <a:buFont typeface="Arial" charset="0"/>
              <a:buChar char="•"/>
            </a:pPr>
            <a:r>
              <a:rPr lang="en-US" sz="1400" b="1" dirty="0" smtClean="0">
                <a:latin typeface="Times New Roman" pitchFamily="18" charset="0"/>
                <a:cs typeface="Times New Roman" pitchFamily="18" charset="0"/>
              </a:rPr>
              <a:t>Communication and Collaboration</a:t>
            </a:r>
          </a:p>
        </p:txBody>
      </p:sp>
      <p:sp>
        <p:nvSpPr>
          <p:cNvPr id="5" name="Rectangle 4"/>
          <p:cNvSpPr/>
          <p:nvPr/>
        </p:nvSpPr>
        <p:spPr>
          <a:xfrm>
            <a:off x="2286000" y="621268"/>
            <a:ext cx="4648200" cy="369332"/>
          </a:xfrm>
          <a:prstGeom prst="rect">
            <a:avLst/>
          </a:prstGeom>
        </p:spPr>
        <p:txBody>
          <a:bodyPr wrap="square">
            <a:spAutoFit/>
          </a:bodyPr>
          <a:lstStyle/>
          <a:p>
            <a:pPr algn="ctr"/>
            <a:r>
              <a:rPr lang="en-US" b="1" dirty="0" smtClean="0">
                <a:ln w="10541" cmpd="sng">
                  <a:solidFill>
                    <a:schemeClr val="tx1"/>
                  </a:solidFill>
                  <a:prstDash val="solid"/>
                </a:ln>
                <a:latin typeface="Times New Roman" pitchFamily="18" charset="0"/>
                <a:cs typeface="Times New Roman" pitchFamily="18" charset="0"/>
              </a:rPr>
              <a:t>COURSE CODE - CCC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7924800" cy="3539430"/>
          </a:xfrm>
          <a:prstGeom prst="rect">
            <a:avLst/>
          </a:prstGeom>
        </p:spPr>
        <p:txBody>
          <a:bodyPr wrap="square">
            <a:spAutoFit/>
          </a:bodyPr>
          <a:lstStyle/>
          <a:p>
            <a:pPr algn="just"/>
            <a:r>
              <a:rPr lang="en-US" sz="1600" b="1" dirty="0" smtClean="0">
                <a:latin typeface="Times New Roman" pitchFamily="18" charset="0"/>
                <a:cs typeface="Times New Roman" pitchFamily="18" charset="0"/>
              </a:rPr>
              <a:t>We Provide computer education for DTP and other Computer courses with considerable quality and perfection. DTP  course is useful for leaning how to design various publication such as banner, brochure, visiting cards, books and book covers, booklets, </a:t>
            </a:r>
            <a:r>
              <a:rPr lang="en-US" sz="1600" b="1" dirty="0" err="1" smtClean="0">
                <a:latin typeface="Times New Roman" pitchFamily="18" charset="0"/>
                <a:cs typeface="Times New Roman" pitchFamily="18" charset="0"/>
              </a:rPr>
              <a:t>kankotri</a:t>
            </a:r>
            <a:r>
              <a:rPr lang="en-US" sz="1600" b="1" dirty="0" smtClean="0">
                <a:latin typeface="Times New Roman" pitchFamily="18" charset="0"/>
                <a:cs typeface="Times New Roman" pitchFamily="18" charset="0"/>
              </a:rPr>
              <a:t> etc. DTP course includes PageMaker, CorelDraw and Photoshop. This course is useful for graphic designer, web designers, DTP operators and all other persons who work with images and designs. Following are the topics which you will learn during this course.</a:t>
            </a:r>
          </a:p>
          <a:p>
            <a:pPr algn="just"/>
            <a:endParaRPr lang="en-US" sz="1600" b="1"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 :</a:t>
            </a:r>
          </a:p>
          <a:p>
            <a:pPr algn="just">
              <a:buFont typeface="Arial" charset="0"/>
              <a:buChar char="•"/>
            </a:pPr>
            <a:r>
              <a:rPr lang="en-US" sz="1600" b="1" dirty="0" smtClean="0">
                <a:latin typeface="Times New Roman" pitchFamily="18" charset="0"/>
                <a:cs typeface="Times New Roman" pitchFamily="18" charset="0"/>
              </a:rPr>
              <a:t>Computer Concepts and Fundamental (With Introduction to Internet and E-mail)</a:t>
            </a:r>
          </a:p>
          <a:p>
            <a:pPr algn="just">
              <a:buFont typeface="Arial" charset="0"/>
              <a:buChar char="•"/>
            </a:pPr>
            <a:r>
              <a:rPr lang="en-US" sz="1600" b="1" dirty="0" smtClean="0">
                <a:latin typeface="Times New Roman" pitchFamily="18" charset="0"/>
                <a:cs typeface="Times New Roman" pitchFamily="18" charset="0"/>
              </a:rPr>
              <a:t>Knowledge of Operating System</a:t>
            </a:r>
          </a:p>
          <a:p>
            <a:pPr algn="just">
              <a:buFont typeface="Arial" charset="0"/>
              <a:buChar char="•"/>
            </a:pPr>
            <a:r>
              <a:rPr lang="en-US" sz="1600" b="1" dirty="0" smtClean="0">
                <a:latin typeface="Times New Roman" pitchFamily="18" charset="0"/>
                <a:cs typeface="Times New Roman" pitchFamily="18" charset="0"/>
              </a:rPr>
              <a:t>Adobe Page Maker</a:t>
            </a:r>
          </a:p>
          <a:p>
            <a:pPr algn="just">
              <a:buFont typeface="Arial" charset="0"/>
              <a:buChar char="•"/>
            </a:pPr>
            <a:r>
              <a:rPr lang="en-US" sz="1600" b="1" dirty="0" smtClean="0">
                <a:latin typeface="Times New Roman" pitchFamily="18" charset="0"/>
                <a:cs typeface="Times New Roman" pitchFamily="18" charset="0"/>
              </a:rPr>
              <a:t>CorelDraw</a:t>
            </a:r>
          </a:p>
          <a:p>
            <a:pPr algn="just">
              <a:buFont typeface="Arial" charset="0"/>
              <a:buChar char="•"/>
            </a:pPr>
            <a:r>
              <a:rPr lang="en-US" sz="1600" b="1" dirty="0" smtClean="0">
                <a:latin typeface="Times New Roman" pitchFamily="18" charset="0"/>
                <a:cs typeface="Times New Roman" pitchFamily="18" charset="0"/>
              </a:rPr>
              <a:t>Adobe Photoshop</a:t>
            </a:r>
          </a:p>
        </p:txBody>
      </p:sp>
      <p:sp>
        <p:nvSpPr>
          <p:cNvPr id="5" name="Rectangle 4"/>
          <p:cNvSpPr/>
          <p:nvPr/>
        </p:nvSpPr>
        <p:spPr>
          <a:xfrm>
            <a:off x="2971800" y="533400"/>
            <a:ext cx="32004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DTP</a:t>
            </a:r>
          </a:p>
        </p:txBody>
      </p:sp>
      <p:pic>
        <p:nvPicPr>
          <p:cNvPr id="7" name="Picture 6" descr="2.jpg"/>
          <p:cNvPicPr>
            <a:picLocks noChangeAspect="1"/>
          </p:cNvPicPr>
          <p:nvPr/>
        </p:nvPicPr>
        <p:blipFill>
          <a:blip r:embed="rId2" cstate="print"/>
          <a:srcRect l="7372" t="4444" r="64209" b="14444"/>
          <a:stretch>
            <a:fillRect/>
          </a:stretch>
        </p:blipFill>
        <p:spPr>
          <a:xfrm rot="16200000">
            <a:off x="3848101" y="2476499"/>
            <a:ext cx="1371599" cy="556260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7924800" cy="3785652"/>
          </a:xfrm>
          <a:prstGeom prst="rect">
            <a:avLst/>
          </a:prstGeom>
        </p:spPr>
        <p:txBody>
          <a:bodyPr wrap="square">
            <a:spAutoFit/>
          </a:bodyPr>
          <a:lstStyle/>
          <a:p>
            <a:pPr algn="just"/>
            <a:r>
              <a:rPr lang="en-US" sz="1600" b="1" dirty="0" smtClean="0">
                <a:latin typeface="Times New Roman" pitchFamily="18" charset="0"/>
                <a:cs typeface="Times New Roman" pitchFamily="18" charset="0"/>
              </a:rPr>
              <a:t>The Computer Teacher Training Course (CTT) is aimed for those who want to make their career in Teaching and Training Sector. The Computer Teacher Training Course (CTT) program prepares the learners for a specialized career in Teaching and Training field. The contents are designed in such a way that it not only provides the learner computer knowledge but also guides how to transfer this knowledge to students effectively. </a:t>
            </a:r>
          </a:p>
          <a:p>
            <a:pPr algn="just"/>
            <a:endParaRPr lang="en-US" sz="1600" b="1"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 :</a:t>
            </a:r>
          </a:p>
          <a:p>
            <a:pPr algn="just">
              <a:buFont typeface="Arial" charset="0"/>
              <a:buChar char="•"/>
            </a:pPr>
            <a:r>
              <a:rPr lang="en-US" sz="1600" b="1" dirty="0" smtClean="0">
                <a:latin typeface="Times New Roman" pitchFamily="18" charset="0"/>
                <a:cs typeface="Times New Roman" pitchFamily="18" charset="0"/>
              </a:rPr>
              <a:t>Fundamentals of Computer and OS (Operating System)</a:t>
            </a:r>
          </a:p>
          <a:p>
            <a:pPr algn="just">
              <a:buFont typeface="Arial" charset="0"/>
              <a:buChar char="•"/>
            </a:pPr>
            <a:r>
              <a:rPr lang="en-US" sz="1600" b="1" dirty="0" smtClean="0">
                <a:latin typeface="Times New Roman" pitchFamily="18" charset="0"/>
                <a:cs typeface="Times New Roman" pitchFamily="18" charset="0"/>
              </a:rPr>
              <a:t>Ms-Office (Ms-Word, Ms-Excel, Ms-Power Point, Ms-Access)</a:t>
            </a:r>
          </a:p>
          <a:p>
            <a:pPr algn="just">
              <a:buFont typeface="Arial" charset="0"/>
              <a:buChar char="•"/>
            </a:pPr>
            <a:r>
              <a:rPr lang="en-US" sz="1600" b="1" dirty="0" smtClean="0">
                <a:latin typeface="Times New Roman" pitchFamily="18" charset="0"/>
                <a:cs typeface="Times New Roman" pitchFamily="18" charset="0"/>
              </a:rPr>
              <a:t>Internet and Web Browsing (HTML)</a:t>
            </a:r>
          </a:p>
          <a:p>
            <a:pPr algn="just">
              <a:buFont typeface="Arial" charset="0"/>
              <a:buChar char="•"/>
            </a:pPr>
            <a:r>
              <a:rPr lang="en-US" sz="1600" b="1" dirty="0" smtClean="0">
                <a:latin typeface="Times New Roman" pitchFamily="18" charset="0"/>
                <a:cs typeface="Times New Roman" pitchFamily="18" charset="0"/>
              </a:rPr>
              <a:t>DTP (Adobe Page Maker, Adobe Photoshop, CorelDraw)</a:t>
            </a:r>
          </a:p>
          <a:p>
            <a:pPr algn="just">
              <a:buFont typeface="Arial" charset="0"/>
              <a:buChar char="•"/>
            </a:pPr>
            <a:r>
              <a:rPr lang="en-US" sz="1600" b="1" dirty="0" smtClean="0">
                <a:latin typeface="Times New Roman" pitchFamily="18" charset="0"/>
                <a:cs typeface="Times New Roman" pitchFamily="18" charset="0"/>
              </a:rPr>
              <a:t>Computer Programming (C, C++ Language)</a:t>
            </a:r>
          </a:p>
          <a:p>
            <a:pPr algn="just">
              <a:buFont typeface="Arial" charset="0"/>
              <a:buChar char="•"/>
            </a:pPr>
            <a:r>
              <a:rPr lang="en-US" sz="1600" b="1" dirty="0" smtClean="0">
                <a:latin typeface="Times New Roman" pitchFamily="18" charset="0"/>
                <a:cs typeface="Times New Roman" pitchFamily="18" charset="0"/>
              </a:rPr>
              <a:t>Java </a:t>
            </a:r>
          </a:p>
          <a:p>
            <a:pPr algn="just">
              <a:buFont typeface="Arial" charset="0"/>
              <a:buChar char="•"/>
            </a:pPr>
            <a:r>
              <a:rPr lang="en-US" sz="1600" b="1" dirty="0" smtClean="0">
                <a:latin typeface="Times New Roman" pitchFamily="18" charset="0"/>
                <a:cs typeface="Times New Roman" pitchFamily="18" charset="0"/>
              </a:rPr>
              <a:t>Project</a:t>
            </a:r>
          </a:p>
        </p:txBody>
      </p:sp>
      <p:sp>
        <p:nvSpPr>
          <p:cNvPr id="5" name="Rectangle 4"/>
          <p:cNvSpPr/>
          <p:nvPr/>
        </p:nvSpPr>
        <p:spPr>
          <a:xfrm>
            <a:off x="3581400" y="457200"/>
            <a:ext cx="28956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CTT</a:t>
            </a:r>
          </a:p>
        </p:txBody>
      </p:sp>
      <p:pic>
        <p:nvPicPr>
          <p:cNvPr id="6" name="Picture 5" descr="3.jpg"/>
          <p:cNvPicPr>
            <a:picLocks noChangeAspect="1"/>
          </p:cNvPicPr>
          <p:nvPr/>
        </p:nvPicPr>
        <p:blipFill>
          <a:blip r:embed="rId2" cstate="print"/>
          <a:srcRect l="14145" t="20000" r="63790" b="3333"/>
          <a:stretch>
            <a:fillRect/>
          </a:stretch>
        </p:blipFill>
        <p:spPr>
          <a:xfrm rot="16200000">
            <a:off x="3756918" y="1805683"/>
            <a:ext cx="1600200" cy="774243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7924800" cy="3293209"/>
          </a:xfrm>
          <a:prstGeom prst="rect">
            <a:avLst/>
          </a:prstGeom>
        </p:spPr>
        <p:txBody>
          <a:bodyPr wrap="square">
            <a:spAutoFit/>
          </a:bodyPr>
          <a:lstStyle/>
          <a:p>
            <a:pPr algn="just"/>
            <a:r>
              <a:rPr lang="en-US" sz="1600" b="1" dirty="0" smtClean="0">
                <a:latin typeface="Times New Roman" pitchFamily="18" charset="0"/>
                <a:cs typeface="Times New Roman" pitchFamily="18" charset="0"/>
              </a:rPr>
              <a:t>AutoCAD is a computer software which is mainly used in Civil, Mechanical, Electrical and Architecture Trade. Architects, Interior Designers and other Engineers take help of this Software to draw 2D and 3D drawings or models. The term AutoCAD Drafters is commonly used for Professional who use AutoCAD Software. We are offering training in advanced AutoCAD Courses for all the Candidates who are willing to create advanced drafting and elevations using AutoCAD’s 2D and 3D capabilities. </a:t>
            </a:r>
          </a:p>
          <a:p>
            <a:pPr algn="just"/>
            <a:endParaRPr lang="en-US" sz="1600" b="1"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 :</a:t>
            </a:r>
          </a:p>
          <a:p>
            <a:pPr algn="just">
              <a:buFont typeface="Arial" charset="0"/>
              <a:buChar char="•"/>
            </a:pPr>
            <a:r>
              <a:rPr lang="en-US" sz="1600" b="1" dirty="0" smtClean="0">
                <a:latin typeface="Times New Roman" pitchFamily="18" charset="0"/>
                <a:cs typeface="Times New Roman" pitchFamily="18" charset="0"/>
              </a:rPr>
              <a:t>Fundamentals of Engineering Drawings</a:t>
            </a:r>
          </a:p>
          <a:p>
            <a:pPr algn="just">
              <a:buFont typeface="Arial" charset="0"/>
              <a:buChar char="•"/>
            </a:pPr>
            <a:r>
              <a:rPr lang="en-US" sz="1600" b="1" dirty="0" smtClean="0">
                <a:latin typeface="Times New Roman" pitchFamily="18" charset="0"/>
                <a:cs typeface="Times New Roman" pitchFamily="18" charset="0"/>
              </a:rPr>
              <a:t>Fundamentals of Computer</a:t>
            </a:r>
          </a:p>
          <a:p>
            <a:pPr algn="just">
              <a:buFont typeface="Arial" charset="0"/>
              <a:buChar char="•"/>
            </a:pPr>
            <a:r>
              <a:rPr lang="en-US" sz="1600" b="1" dirty="0" smtClean="0">
                <a:latin typeface="Times New Roman" pitchFamily="18" charset="0"/>
                <a:cs typeface="Times New Roman" pitchFamily="18" charset="0"/>
              </a:rPr>
              <a:t>Drawing using AutoCAD</a:t>
            </a:r>
          </a:p>
          <a:p>
            <a:pPr algn="just">
              <a:buFont typeface="Arial" charset="0"/>
              <a:buChar char="•"/>
            </a:pPr>
            <a:r>
              <a:rPr lang="en-US" sz="1600" b="1" dirty="0" smtClean="0">
                <a:latin typeface="Times New Roman" pitchFamily="18" charset="0"/>
                <a:cs typeface="Times New Roman" pitchFamily="18" charset="0"/>
              </a:rPr>
              <a:t>Isometric Drawing</a:t>
            </a:r>
          </a:p>
          <a:p>
            <a:pPr algn="just">
              <a:buFont typeface="Arial" charset="0"/>
              <a:buChar char="•"/>
            </a:pPr>
            <a:r>
              <a:rPr lang="en-US" sz="1600" b="1" dirty="0" smtClean="0">
                <a:latin typeface="Times New Roman" pitchFamily="18" charset="0"/>
                <a:cs typeface="Times New Roman" pitchFamily="18" charset="0"/>
              </a:rPr>
              <a:t>Project</a:t>
            </a:r>
          </a:p>
        </p:txBody>
      </p:sp>
      <p:sp>
        <p:nvSpPr>
          <p:cNvPr id="5" name="Rectangle 4"/>
          <p:cNvSpPr/>
          <p:nvPr/>
        </p:nvSpPr>
        <p:spPr>
          <a:xfrm>
            <a:off x="3124200" y="533400"/>
            <a:ext cx="28194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ACC</a:t>
            </a:r>
          </a:p>
        </p:txBody>
      </p:sp>
      <p:pic>
        <p:nvPicPr>
          <p:cNvPr id="6" name="Picture 5" descr="4.jpg"/>
          <p:cNvPicPr>
            <a:picLocks noChangeAspect="1"/>
          </p:cNvPicPr>
          <p:nvPr/>
        </p:nvPicPr>
        <p:blipFill>
          <a:blip r:embed="rId2" cstate="print"/>
          <a:srcRect l="8266" t="4444" r="67269" b="15556"/>
          <a:stretch>
            <a:fillRect/>
          </a:stretch>
        </p:blipFill>
        <p:spPr>
          <a:xfrm rot="16200000" flipV="1">
            <a:off x="3644151" y="1358151"/>
            <a:ext cx="2057399" cy="818029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57200" y="990600"/>
            <a:ext cx="7924800" cy="4678204"/>
          </a:xfrm>
          <a:prstGeom prst="rect">
            <a:avLst/>
          </a:prstGeom>
        </p:spPr>
        <p:txBody>
          <a:bodyPr wrap="square">
            <a:spAutoFit/>
          </a:bodyPr>
          <a:lstStyle/>
          <a:p>
            <a:pPr algn="just"/>
            <a:r>
              <a:rPr lang="en-US" sz="1600" b="1" dirty="0" smtClean="0">
                <a:latin typeface="Times New Roman" pitchFamily="18" charset="0"/>
                <a:cs typeface="Times New Roman" pitchFamily="18" charset="0"/>
              </a:rPr>
              <a:t>The Objective of this programme is to develop professionals to meet the requirement of office automation and electronic data processing. Different application software are introduced to understand the practical usage as well as specific work areas of computers. DCA is designed to build a strong foundation in programming, using object oriented programming languages like Java and C++. It helps to develop skills in web page designing using HTML and JavaScript. </a:t>
            </a:r>
          </a:p>
          <a:p>
            <a:pPr algn="just"/>
            <a:endParaRPr lang="en-US" sz="1600" b="1"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 :</a:t>
            </a:r>
          </a:p>
          <a:p>
            <a:pPr algn="just">
              <a:buFont typeface="Arial" charset="0"/>
              <a:buChar char="•"/>
            </a:pPr>
            <a:r>
              <a:rPr lang="en-US" sz="1600" b="1" dirty="0" smtClean="0">
                <a:latin typeface="Times New Roman" pitchFamily="18" charset="0"/>
                <a:cs typeface="Times New Roman" pitchFamily="18" charset="0"/>
              </a:rPr>
              <a:t>Fundamentals of Computer and OS (Operating System)</a:t>
            </a:r>
          </a:p>
          <a:p>
            <a:pPr algn="just">
              <a:buFont typeface="Arial" charset="0"/>
              <a:buChar char="•"/>
            </a:pPr>
            <a:r>
              <a:rPr lang="en-US" sz="1600" b="1" dirty="0" smtClean="0">
                <a:latin typeface="Times New Roman" pitchFamily="18" charset="0"/>
                <a:cs typeface="Times New Roman" pitchFamily="18" charset="0"/>
              </a:rPr>
              <a:t>Ms-Office (Ms-Word, Ms-Excel, Ms-Power Point, Ms-Access)</a:t>
            </a:r>
          </a:p>
          <a:p>
            <a:pPr algn="just">
              <a:buFont typeface="Arial" charset="0"/>
              <a:buChar char="•"/>
            </a:pPr>
            <a:r>
              <a:rPr lang="en-US" sz="1600" b="1" dirty="0" smtClean="0">
                <a:latin typeface="Times New Roman" pitchFamily="18" charset="0"/>
                <a:cs typeface="Times New Roman" pitchFamily="18" charset="0"/>
              </a:rPr>
              <a:t>Internet &amp; Web Browsing (HTML)</a:t>
            </a:r>
          </a:p>
          <a:p>
            <a:pPr algn="just">
              <a:buFont typeface="Arial" charset="0"/>
              <a:buChar char="•"/>
            </a:pPr>
            <a:r>
              <a:rPr lang="en-US" sz="1600" b="1" dirty="0" smtClean="0">
                <a:latin typeface="Times New Roman" pitchFamily="18" charset="0"/>
                <a:cs typeface="Times New Roman" pitchFamily="18" charset="0"/>
              </a:rPr>
              <a:t>DTP (Adobe Page Maker, Adobe Photoshop, CorelDraw)</a:t>
            </a:r>
          </a:p>
          <a:p>
            <a:pPr algn="just">
              <a:buFont typeface="Arial" charset="0"/>
              <a:buChar char="•"/>
            </a:pPr>
            <a:r>
              <a:rPr lang="en-US" sz="1600" b="1" dirty="0" smtClean="0">
                <a:latin typeface="Times New Roman" pitchFamily="18" charset="0"/>
                <a:cs typeface="Times New Roman" pitchFamily="18" charset="0"/>
              </a:rPr>
              <a:t>Computer Programming (C, C++ Language)</a:t>
            </a:r>
          </a:p>
          <a:p>
            <a:pPr algn="just">
              <a:buFont typeface="Arial" charset="0"/>
              <a:buChar char="•"/>
            </a:pPr>
            <a:r>
              <a:rPr lang="en-US" sz="1600" b="1" dirty="0" smtClean="0">
                <a:latin typeface="Times New Roman" pitchFamily="18" charset="0"/>
                <a:cs typeface="Times New Roman" pitchFamily="18" charset="0"/>
              </a:rPr>
              <a:t>Java</a:t>
            </a:r>
          </a:p>
          <a:p>
            <a:pPr algn="just">
              <a:buFont typeface="Arial" charset="0"/>
              <a:buChar char="•"/>
            </a:pPr>
            <a:r>
              <a:rPr lang="en-US" sz="1600" b="1" dirty="0" smtClean="0">
                <a:latin typeface="Times New Roman" pitchFamily="18" charset="0"/>
                <a:cs typeface="Times New Roman" pitchFamily="18" charset="0"/>
              </a:rPr>
              <a:t>GUI Programming in Visual Basic</a:t>
            </a:r>
          </a:p>
          <a:p>
            <a:pPr algn="just">
              <a:buFont typeface="Arial" charset="0"/>
              <a:buChar char="•"/>
            </a:pPr>
            <a:r>
              <a:rPr lang="en-US" sz="1600" b="1" dirty="0" smtClean="0">
                <a:latin typeface="Times New Roman" pitchFamily="18" charset="0"/>
                <a:cs typeface="Times New Roman" pitchFamily="18" charset="0"/>
              </a:rPr>
              <a:t>HTML, DHTML</a:t>
            </a:r>
          </a:p>
          <a:p>
            <a:pPr algn="just">
              <a:buFont typeface="Arial" charset="0"/>
              <a:buChar char="•"/>
            </a:pPr>
            <a:r>
              <a:rPr lang="en-US" sz="1600" b="1" dirty="0" smtClean="0">
                <a:latin typeface="Times New Roman" pitchFamily="18" charset="0"/>
                <a:cs typeface="Times New Roman" pitchFamily="18" charset="0"/>
              </a:rPr>
              <a:t>Front Page</a:t>
            </a:r>
          </a:p>
          <a:p>
            <a:pPr algn="just">
              <a:buFont typeface="Arial" charset="0"/>
              <a:buChar char="•"/>
            </a:pPr>
            <a:r>
              <a:rPr lang="en-US" sz="1600" b="1" dirty="0" smtClean="0">
                <a:latin typeface="Times New Roman" pitchFamily="18" charset="0"/>
                <a:cs typeface="Times New Roman" pitchFamily="18" charset="0"/>
              </a:rPr>
              <a:t>Project</a:t>
            </a:r>
          </a:p>
        </p:txBody>
      </p:sp>
      <p:sp>
        <p:nvSpPr>
          <p:cNvPr id="5" name="Rectangle 4"/>
          <p:cNvSpPr/>
          <p:nvPr/>
        </p:nvSpPr>
        <p:spPr>
          <a:xfrm>
            <a:off x="3429000" y="533400"/>
            <a:ext cx="2743200" cy="369332"/>
          </a:xfrm>
          <a:prstGeom prst="rect">
            <a:avLst/>
          </a:prstGeom>
        </p:spPr>
        <p:txBody>
          <a:bodyPr wrap="square">
            <a:spAutoFit/>
          </a:bodyPr>
          <a:lstStyle/>
          <a:p>
            <a:pPr algn="just"/>
            <a:r>
              <a:rPr lang="en-US" b="1" dirty="0" smtClean="0">
                <a:ln w="10541" cmpd="sng">
                  <a:solidFill>
                    <a:schemeClr val="tx1"/>
                  </a:solidFill>
                  <a:prstDash val="solid"/>
                </a:ln>
                <a:latin typeface="Times New Roman" pitchFamily="18" charset="0"/>
                <a:cs typeface="Times New Roman" pitchFamily="18" charset="0"/>
              </a:rPr>
              <a:t>COURSE CODE : DCA</a:t>
            </a:r>
          </a:p>
        </p:txBody>
      </p:sp>
      <p:pic>
        <p:nvPicPr>
          <p:cNvPr id="7" name="Picture 6" descr="5.jpg"/>
          <p:cNvPicPr>
            <a:picLocks noChangeAspect="1"/>
          </p:cNvPicPr>
          <p:nvPr/>
        </p:nvPicPr>
        <p:blipFill>
          <a:blip r:embed="rId2" cstate="print"/>
          <a:srcRect l="7757" t="17475" r="65583" b="3838"/>
          <a:stretch>
            <a:fillRect/>
          </a:stretch>
        </p:blipFill>
        <p:spPr>
          <a:xfrm rot="16200000">
            <a:off x="4481763" y="2376237"/>
            <a:ext cx="1600200" cy="690612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7924800" cy="4031873"/>
          </a:xfrm>
          <a:prstGeom prst="rect">
            <a:avLst/>
          </a:prstGeom>
        </p:spPr>
        <p:txBody>
          <a:bodyPr wrap="square">
            <a:spAutoFit/>
          </a:bodyPr>
          <a:lstStyle/>
          <a:p>
            <a:pPr algn="just"/>
            <a:r>
              <a:rPr lang="en-US" sz="1600" dirty="0" smtClean="0">
                <a:latin typeface="Times New Roman" pitchFamily="18" charset="0"/>
                <a:cs typeface="Times New Roman" pitchFamily="18" charset="0"/>
              </a:rPr>
              <a:t>With the growing demand of computers and the role it plays in our life, more and more skilled professionals are required to take care of the finer points. With new innovations in this area there is a growing demand for computer professionals with a sound understanding of basic computer applications in business covering key programming languages, data base management, system analysis, computer software development in specific applications such as studies, financial management and long range planning.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 :</a:t>
            </a:r>
          </a:p>
          <a:p>
            <a:pPr algn="just">
              <a:buFont typeface="Arial" charset="0"/>
              <a:buChar char="•"/>
            </a:pPr>
            <a:r>
              <a:rPr lang="en-US" sz="1600" dirty="0" smtClean="0">
                <a:latin typeface="Times New Roman" pitchFamily="18" charset="0"/>
                <a:cs typeface="Times New Roman" pitchFamily="18" charset="0"/>
              </a:rPr>
              <a:t>Fundamentals of Computer and OS (Operating System)</a:t>
            </a:r>
          </a:p>
          <a:p>
            <a:pPr algn="just">
              <a:buFont typeface="Arial" charset="0"/>
              <a:buChar char="•"/>
            </a:pPr>
            <a:r>
              <a:rPr lang="en-US" sz="1600" dirty="0" smtClean="0">
                <a:latin typeface="Times New Roman" pitchFamily="18" charset="0"/>
                <a:cs typeface="Times New Roman" pitchFamily="18" charset="0"/>
              </a:rPr>
              <a:t>Ms-Office (Ms-Word, Ms-Excel, Ms-Power Point, Ms-Access)</a:t>
            </a:r>
          </a:p>
          <a:p>
            <a:pPr algn="just">
              <a:buFont typeface="Arial" charset="0"/>
              <a:buChar char="•"/>
            </a:pPr>
            <a:r>
              <a:rPr lang="en-US" sz="1600" dirty="0" smtClean="0">
                <a:latin typeface="Times New Roman" pitchFamily="18" charset="0"/>
                <a:cs typeface="Times New Roman" pitchFamily="18" charset="0"/>
              </a:rPr>
              <a:t>HTML, DHTML and Front Page</a:t>
            </a:r>
          </a:p>
          <a:p>
            <a:pPr algn="just">
              <a:buFont typeface="Arial" charset="0"/>
              <a:buChar char="•"/>
            </a:pPr>
            <a:r>
              <a:rPr lang="en-US" sz="1600" dirty="0" smtClean="0">
                <a:latin typeface="Times New Roman" pitchFamily="18" charset="0"/>
                <a:cs typeface="Times New Roman" pitchFamily="18" charset="0"/>
              </a:rPr>
              <a:t> Web Page Designing (CSS)</a:t>
            </a:r>
          </a:p>
          <a:p>
            <a:pPr algn="just">
              <a:buFont typeface="Arial" charset="0"/>
              <a:buChar char="•"/>
            </a:pPr>
            <a:r>
              <a:rPr lang="en-US" sz="1600" dirty="0" smtClean="0">
                <a:latin typeface="Times New Roman" pitchFamily="18" charset="0"/>
                <a:cs typeface="Times New Roman" pitchFamily="18" charset="0"/>
              </a:rPr>
              <a:t>Computer Programming using C, C++ Language</a:t>
            </a:r>
          </a:p>
          <a:p>
            <a:pPr algn="just">
              <a:buFont typeface="Arial" charset="0"/>
              <a:buChar char="•"/>
            </a:pPr>
            <a:r>
              <a:rPr lang="en-US" sz="1600" dirty="0" smtClean="0">
                <a:latin typeface="Times New Roman" pitchFamily="18" charset="0"/>
                <a:cs typeface="Times New Roman" pitchFamily="18" charset="0"/>
              </a:rPr>
              <a:t>JAVA Application</a:t>
            </a:r>
          </a:p>
          <a:p>
            <a:pPr algn="just">
              <a:buFont typeface="Arial" charset="0"/>
              <a:buChar char="•"/>
            </a:pPr>
            <a:r>
              <a:rPr lang="en-US" sz="1600" dirty="0" smtClean="0">
                <a:latin typeface="Times New Roman" pitchFamily="18" charset="0"/>
                <a:cs typeface="Times New Roman" pitchFamily="18" charset="0"/>
              </a:rPr>
              <a:t>Flash</a:t>
            </a:r>
          </a:p>
          <a:p>
            <a:pPr algn="just">
              <a:buFont typeface="Arial" charset="0"/>
              <a:buChar char="•"/>
            </a:pPr>
            <a:r>
              <a:rPr lang="en-US" sz="1600" dirty="0" smtClean="0">
                <a:latin typeface="Times New Roman" pitchFamily="18" charset="0"/>
                <a:cs typeface="Times New Roman" pitchFamily="18" charset="0"/>
              </a:rPr>
              <a:t>Basic Hardware and Networking Knowledge</a:t>
            </a:r>
          </a:p>
        </p:txBody>
      </p:sp>
      <p:sp>
        <p:nvSpPr>
          <p:cNvPr id="5" name="Rectangle 4"/>
          <p:cNvSpPr/>
          <p:nvPr/>
        </p:nvSpPr>
        <p:spPr>
          <a:xfrm>
            <a:off x="3276600" y="533400"/>
            <a:ext cx="28956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ADCA</a:t>
            </a:r>
          </a:p>
        </p:txBody>
      </p:sp>
      <p:pic>
        <p:nvPicPr>
          <p:cNvPr id="7" name="Picture 6" descr="6.jpg"/>
          <p:cNvPicPr>
            <a:picLocks noChangeAspect="1"/>
          </p:cNvPicPr>
          <p:nvPr/>
        </p:nvPicPr>
        <p:blipFill>
          <a:blip r:embed="rId2" cstate="print"/>
          <a:srcRect l="8389" r="66347" b="14444"/>
          <a:stretch>
            <a:fillRect/>
          </a:stretch>
        </p:blipFill>
        <p:spPr>
          <a:xfrm rot="16200000">
            <a:off x="4495801" y="2666999"/>
            <a:ext cx="1295399" cy="58674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685800"/>
            <a:ext cx="7924800" cy="5016758"/>
          </a:xfrm>
          <a:prstGeom prst="rect">
            <a:avLst/>
          </a:prstGeom>
        </p:spPr>
        <p:txBody>
          <a:bodyPr wrap="square">
            <a:spAutoFit/>
          </a:bodyPr>
          <a:lstStyle/>
          <a:p>
            <a:pPr algn="just"/>
            <a:r>
              <a:rPr lang="en-US" sz="1600" dirty="0" smtClean="0">
                <a:latin typeface="Times New Roman" pitchFamily="18" charset="0"/>
                <a:cs typeface="Times New Roman" pitchFamily="18" charset="0"/>
              </a:rPr>
              <a:t>Information Technology and Computer Applications are refused to anything related to computing technology, such as networking, hardware, software, the internet, or the people that work with these technologies. Many companies now have IT departments for managing the computers, networks, and other technical areas of their business. IT jobs include computer programming, network administration, computer engineering, Web development, technical support, and many other related occupations. Since we live in the information age, information technology has become a part of our everyday life. </a:t>
            </a:r>
          </a:p>
          <a:p>
            <a:pPr algn="just"/>
            <a:endParaRPr lang="en-US" sz="1600" dirty="0" smtClean="0">
              <a:latin typeface="Times New Roman" pitchFamily="18" charset="0"/>
              <a:cs typeface="Times New Roman" pitchFamily="18" charset="0"/>
            </a:endParaRPr>
          </a:p>
          <a:p>
            <a:pPr algn="just"/>
            <a:r>
              <a:rPr lang="en-US" sz="1600" b="1" dirty="0" smtClean="0">
                <a:latin typeface="Times New Roman" pitchFamily="18" charset="0"/>
                <a:cs typeface="Times New Roman" pitchFamily="18" charset="0"/>
              </a:rPr>
              <a:t>COURSE DESCRIPTION :</a:t>
            </a:r>
          </a:p>
          <a:p>
            <a:pPr algn="just">
              <a:buFont typeface="Arial" charset="0"/>
              <a:buChar char="•"/>
            </a:pPr>
            <a:r>
              <a:rPr lang="en-US" sz="1600" dirty="0" smtClean="0">
                <a:latin typeface="Times New Roman" pitchFamily="18" charset="0"/>
                <a:cs typeface="Times New Roman" pitchFamily="18" charset="0"/>
              </a:rPr>
              <a:t>Fundamentals of Computer and OS (Operating System)</a:t>
            </a:r>
          </a:p>
          <a:p>
            <a:pPr algn="just">
              <a:buFont typeface="Arial" charset="0"/>
              <a:buChar char="•"/>
            </a:pPr>
            <a:r>
              <a:rPr lang="en-US" sz="1600" dirty="0" smtClean="0">
                <a:latin typeface="Times New Roman" pitchFamily="18" charset="0"/>
                <a:cs typeface="Times New Roman" pitchFamily="18" charset="0"/>
              </a:rPr>
              <a:t>Ms-Office (Ms-Word, Ms-Excel, Ms-Power Point, Ms-Access)</a:t>
            </a:r>
          </a:p>
          <a:p>
            <a:pPr algn="just">
              <a:buFont typeface="Arial" charset="0"/>
              <a:buChar char="•"/>
            </a:pPr>
            <a:r>
              <a:rPr lang="en-US" sz="1600" dirty="0" smtClean="0">
                <a:latin typeface="Times New Roman" pitchFamily="18" charset="0"/>
                <a:cs typeface="Times New Roman" pitchFamily="18" charset="0"/>
              </a:rPr>
              <a:t>Internet and Web Browsing (HTML)</a:t>
            </a:r>
          </a:p>
          <a:p>
            <a:pPr algn="just">
              <a:buFont typeface="Arial" charset="0"/>
              <a:buChar char="•"/>
            </a:pPr>
            <a:r>
              <a:rPr lang="en-US" sz="1600" dirty="0" smtClean="0">
                <a:latin typeface="Times New Roman" pitchFamily="18" charset="0"/>
                <a:cs typeface="Times New Roman" pitchFamily="18" charset="0"/>
              </a:rPr>
              <a:t>DTP (Adobe Page Maker, Adobe Photoshop, CorelDraw</a:t>
            </a:r>
          </a:p>
          <a:p>
            <a:pPr algn="just">
              <a:buFont typeface="Arial" charset="0"/>
              <a:buChar char="•"/>
            </a:pPr>
            <a:r>
              <a:rPr lang="en-US" sz="1600" dirty="0" smtClean="0">
                <a:latin typeface="Times New Roman" pitchFamily="18" charset="0"/>
                <a:cs typeface="Times New Roman" pitchFamily="18" charset="0"/>
              </a:rPr>
              <a:t>Computer Programming (C, C++ Language)</a:t>
            </a:r>
          </a:p>
          <a:p>
            <a:pPr algn="just">
              <a:buFont typeface="Arial" charset="0"/>
              <a:buChar char="•"/>
            </a:pPr>
            <a:r>
              <a:rPr lang="en-US" sz="1600" dirty="0" smtClean="0">
                <a:latin typeface="Times New Roman" pitchFamily="18" charset="0"/>
                <a:cs typeface="Times New Roman" pitchFamily="18" charset="0"/>
              </a:rPr>
              <a:t>Java, </a:t>
            </a:r>
            <a:r>
              <a:rPr lang="en-US" sz="1600" dirty="0" err="1" smtClean="0">
                <a:latin typeface="Times New Roman" pitchFamily="18" charset="0"/>
                <a:cs typeface="Times New Roman" pitchFamily="18" charset="0"/>
              </a:rPr>
              <a:t>.Net</a:t>
            </a:r>
            <a:endParaRPr lang="en-US" sz="1600" dirty="0" smtClean="0">
              <a:latin typeface="Times New Roman" pitchFamily="18" charset="0"/>
              <a:cs typeface="Times New Roman" pitchFamily="18" charset="0"/>
            </a:endParaRPr>
          </a:p>
          <a:p>
            <a:pPr algn="just">
              <a:buFont typeface="Arial" charset="0"/>
              <a:buChar char="•"/>
            </a:pPr>
            <a:r>
              <a:rPr lang="en-US" sz="1600" dirty="0" smtClean="0">
                <a:latin typeface="Times New Roman" pitchFamily="18" charset="0"/>
                <a:cs typeface="Times New Roman" pitchFamily="18" charset="0"/>
              </a:rPr>
              <a:t>HTML, DHTML, Front Page</a:t>
            </a:r>
          </a:p>
          <a:p>
            <a:pPr algn="just">
              <a:buFont typeface="Arial" charset="0"/>
              <a:buChar char="•"/>
            </a:pPr>
            <a:r>
              <a:rPr lang="en-US" sz="1600" dirty="0" smtClean="0">
                <a:latin typeface="Times New Roman" pitchFamily="18" charset="0"/>
                <a:cs typeface="Times New Roman" pitchFamily="18" charset="0"/>
              </a:rPr>
              <a:t>Programming with Visual Basic, </a:t>
            </a:r>
            <a:r>
              <a:rPr lang="en-US" sz="1600" dirty="0" err="1" smtClean="0">
                <a:latin typeface="Times New Roman" pitchFamily="18" charset="0"/>
                <a:cs typeface="Times New Roman" pitchFamily="18" charset="0"/>
              </a:rPr>
              <a:t>.Net</a:t>
            </a:r>
            <a:endParaRPr lang="en-US" sz="1600" dirty="0" smtClean="0">
              <a:latin typeface="Times New Roman" pitchFamily="18" charset="0"/>
              <a:cs typeface="Times New Roman" pitchFamily="18" charset="0"/>
            </a:endParaRPr>
          </a:p>
          <a:p>
            <a:pPr algn="just">
              <a:buFont typeface="Arial" charset="0"/>
              <a:buChar char="•"/>
            </a:pPr>
            <a:r>
              <a:rPr lang="en-US" sz="1600" dirty="0" smtClean="0">
                <a:latin typeface="Times New Roman" pitchFamily="18" charset="0"/>
                <a:cs typeface="Times New Roman" pitchFamily="18" charset="0"/>
              </a:rPr>
              <a:t>Computer Networks, Internet and Scripting.</a:t>
            </a:r>
          </a:p>
          <a:p>
            <a:pPr algn="just">
              <a:buFont typeface="Arial" charset="0"/>
              <a:buChar char="•"/>
            </a:pPr>
            <a:r>
              <a:rPr lang="en-US" sz="1600" dirty="0" smtClean="0">
                <a:latin typeface="Times New Roman" pitchFamily="18" charset="0"/>
                <a:cs typeface="Times New Roman" pitchFamily="18" charset="0"/>
              </a:rPr>
              <a:t>Introduction to E-Commerce</a:t>
            </a:r>
          </a:p>
          <a:p>
            <a:pPr algn="just">
              <a:buFont typeface="Arial" charset="0"/>
              <a:buChar char="•"/>
            </a:pPr>
            <a:r>
              <a:rPr lang="en-US" sz="1600" dirty="0" smtClean="0">
                <a:latin typeface="Times New Roman" pitchFamily="18" charset="0"/>
                <a:cs typeface="Times New Roman" pitchFamily="18" charset="0"/>
              </a:rPr>
              <a:t>Project</a:t>
            </a:r>
          </a:p>
        </p:txBody>
      </p:sp>
      <p:sp>
        <p:nvSpPr>
          <p:cNvPr id="5" name="Rectangle 4"/>
          <p:cNvSpPr/>
          <p:nvPr/>
        </p:nvSpPr>
        <p:spPr>
          <a:xfrm>
            <a:off x="3352800" y="392668"/>
            <a:ext cx="3048000" cy="369332"/>
          </a:xfrm>
          <a:prstGeom prst="rect">
            <a:avLst/>
          </a:prstGeom>
        </p:spPr>
        <p:txBody>
          <a:bodyPr wrap="square">
            <a:spAutoFit/>
          </a:bodyPr>
          <a:lstStyle/>
          <a:p>
            <a:pPr algn="just"/>
            <a:r>
              <a:rPr lang="en-US" b="1" dirty="0" smtClean="0">
                <a:latin typeface="Times New Roman" pitchFamily="18" charset="0"/>
                <a:cs typeface="Times New Roman" pitchFamily="18" charset="0"/>
              </a:rPr>
              <a:t>COURSE CODE : PGDCA</a:t>
            </a:r>
          </a:p>
        </p:txBody>
      </p:sp>
      <p:pic>
        <p:nvPicPr>
          <p:cNvPr id="6" name="Picture 5" descr="7.jpg"/>
          <p:cNvPicPr>
            <a:picLocks noChangeAspect="1"/>
          </p:cNvPicPr>
          <p:nvPr/>
        </p:nvPicPr>
        <p:blipFill>
          <a:blip r:embed="rId2" cstate="print"/>
          <a:srcRect l="8105" t="17778" r="67068"/>
          <a:stretch>
            <a:fillRect/>
          </a:stretch>
        </p:blipFill>
        <p:spPr>
          <a:xfrm rot="16200000">
            <a:off x="5257799" y="2895601"/>
            <a:ext cx="1219200" cy="5638798"/>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TotalTime>
  <Words>2548</Words>
  <Application>Microsoft Office PowerPoint</Application>
  <PresentationFormat>On-screen Show (4:3)</PresentationFormat>
  <Paragraphs>264</Paragraphs>
  <Slides>23</Slides>
  <Notes>0</Notes>
  <HiddenSlides>0</HiddenSlides>
  <MMClips>0</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Aspect</vt:lpstr>
      <vt:lpstr>Flow</vt:lpstr>
      <vt:lpstr>1_Aspect</vt:lpstr>
      <vt:lpstr>Apex</vt:lpstr>
      <vt:lpstr>PowerPoint Presentation</vt:lpstr>
      <vt:lpstr>COURSES OFFERED BY DICE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Computer 5</dc:creator>
  <cp:lastModifiedBy>DELL</cp:lastModifiedBy>
  <cp:revision>102</cp:revision>
  <dcterms:created xsi:type="dcterms:W3CDTF">2006-08-16T00:00:00Z</dcterms:created>
  <dcterms:modified xsi:type="dcterms:W3CDTF">2017-01-16T13:01:50Z</dcterms:modified>
</cp:coreProperties>
</file>